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9"/>
  </p:notesMasterIdLst>
  <p:sldIdLst>
    <p:sldId id="257" r:id="rId2"/>
    <p:sldId id="318" r:id="rId3"/>
    <p:sldId id="258" r:id="rId4"/>
    <p:sldId id="259" r:id="rId5"/>
    <p:sldId id="260" r:id="rId6"/>
    <p:sldId id="261" r:id="rId7"/>
    <p:sldId id="319" r:id="rId8"/>
    <p:sldId id="264" r:id="rId9"/>
    <p:sldId id="270" r:id="rId10"/>
    <p:sldId id="271" r:id="rId11"/>
    <p:sldId id="272" r:id="rId12"/>
    <p:sldId id="273" r:id="rId13"/>
    <p:sldId id="274" r:id="rId14"/>
    <p:sldId id="276" r:id="rId15"/>
    <p:sldId id="279" r:id="rId16"/>
    <p:sldId id="280" r:id="rId17"/>
    <p:sldId id="281" r:id="rId18"/>
    <p:sldId id="284" r:id="rId19"/>
    <p:sldId id="283" r:id="rId20"/>
    <p:sldId id="287" r:id="rId21"/>
    <p:sldId id="294" r:id="rId22"/>
    <p:sldId id="295" r:id="rId23"/>
    <p:sldId id="296" r:id="rId24"/>
    <p:sldId id="297" r:id="rId25"/>
    <p:sldId id="298" r:id="rId26"/>
    <p:sldId id="299" r:id="rId27"/>
    <p:sldId id="300" r:id="rId28"/>
    <p:sldId id="301" r:id="rId29"/>
    <p:sldId id="302" r:id="rId30"/>
    <p:sldId id="303" r:id="rId31"/>
    <p:sldId id="304" r:id="rId32"/>
    <p:sldId id="305" r:id="rId33"/>
    <p:sldId id="306" r:id="rId34"/>
    <p:sldId id="307" r:id="rId35"/>
    <p:sldId id="308" r:id="rId36"/>
    <p:sldId id="309" r:id="rId37"/>
    <p:sldId id="310" r:id="rId38"/>
    <p:sldId id="311" r:id="rId39"/>
    <p:sldId id="312" r:id="rId40"/>
    <p:sldId id="313" r:id="rId41"/>
    <p:sldId id="314" r:id="rId42"/>
    <p:sldId id="315" r:id="rId43"/>
    <p:sldId id="316" r:id="rId44"/>
    <p:sldId id="317" r:id="rId45"/>
    <p:sldId id="320" r:id="rId46"/>
    <p:sldId id="321" r:id="rId47"/>
    <p:sldId id="322" r:id="rId4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77"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77"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77"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77"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77" charset="-128"/>
        <a:cs typeface="+mn-cs"/>
      </a:defRPr>
    </a:lvl5pPr>
    <a:lvl6pPr marL="2286000" algn="l" defTabSz="914400" rtl="0" eaLnBrk="1" latinLnBrk="0" hangingPunct="1">
      <a:defRPr kern="1200">
        <a:solidFill>
          <a:schemeClr val="tx1"/>
        </a:solidFill>
        <a:latin typeface="Arial" charset="0"/>
        <a:ea typeface="ＭＳ Ｐゴシック" pitchFamily="77" charset="-128"/>
        <a:cs typeface="+mn-cs"/>
      </a:defRPr>
    </a:lvl6pPr>
    <a:lvl7pPr marL="2743200" algn="l" defTabSz="914400" rtl="0" eaLnBrk="1" latinLnBrk="0" hangingPunct="1">
      <a:defRPr kern="1200">
        <a:solidFill>
          <a:schemeClr val="tx1"/>
        </a:solidFill>
        <a:latin typeface="Arial" charset="0"/>
        <a:ea typeface="ＭＳ Ｐゴシック" pitchFamily="77" charset="-128"/>
        <a:cs typeface="+mn-cs"/>
      </a:defRPr>
    </a:lvl7pPr>
    <a:lvl8pPr marL="3200400" algn="l" defTabSz="914400" rtl="0" eaLnBrk="1" latinLnBrk="0" hangingPunct="1">
      <a:defRPr kern="1200">
        <a:solidFill>
          <a:schemeClr val="tx1"/>
        </a:solidFill>
        <a:latin typeface="Arial" charset="0"/>
        <a:ea typeface="ＭＳ Ｐゴシック" pitchFamily="77" charset="-128"/>
        <a:cs typeface="+mn-cs"/>
      </a:defRPr>
    </a:lvl8pPr>
    <a:lvl9pPr marL="3657600" algn="l" defTabSz="914400" rtl="0" eaLnBrk="1" latinLnBrk="0" hangingPunct="1">
      <a:defRPr kern="1200">
        <a:solidFill>
          <a:schemeClr val="tx1"/>
        </a:solidFill>
        <a:latin typeface="Arial" charset="0"/>
        <a:ea typeface="ＭＳ Ｐゴシック" pitchFamily="77"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4083"/>
    <a:srgbClr val="84B593"/>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402" y="-78"/>
      </p:cViewPr>
      <p:guideLst>
        <p:guide orient="horz" pos="3072"/>
        <p:guide orient="horz" pos="624"/>
        <p:guide orient="horz" pos="3792"/>
        <p:guide orient="horz" pos="864"/>
        <p:guide pos="2880"/>
        <p:guide pos="2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536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B72ECD2-6DB0-42FE-8E0F-22FACD5B55D1}"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6" charset="0"/>
        <a:ea typeface="ＭＳ Ｐゴシック" pitchFamily="77" charset="-128"/>
        <a:cs typeface="ＭＳ Ｐゴシック" pitchFamily="77" charset="-128"/>
      </a:defRPr>
    </a:lvl1pPr>
    <a:lvl2pPr marL="457200" algn="l" rtl="0" eaLnBrk="0" fontAlgn="base" hangingPunct="0">
      <a:spcBef>
        <a:spcPct val="30000"/>
      </a:spcBef>
      <a:spcAft>
        <a:spcPct val="0"/>
      </a:spcAft>
      <a:defRPr sz="1200" kern="1200">
        <a:solidFill>
          <a:schemeClr val="tx1"/>
        </a:solidFill>
        <a:latin typeface="Arial" pitchFamily="36" charset="0"/>
        <a:ea typeface="ＭＳ Ｐゴシック" pitchFamily="36" charset="-128"/>
        <a:cs typeface="+mn-cs"/>
      </a:defRPr>
    </a:lvl2pPr>
    <a:lvl3pPr marL="914400" algn="l" rtl="0" eaLnBrk="0" fontAlgn="base" hangingPunct="0">
      <a:spcBef>
        <a:spcPct val="30000"/>
      </a:spcBef>
      <a:spcAft>
        <a:spcPct val="0"/>
      </a:spcAft>
      <a:defRPr sz="1200" kern="1200">
        <a:solidFill>
          <a:schemeClr val="tx1"/>
        </a:solidFill>
        <a:latin typeface="Arial" pitchFamily="36" charset="0"/>
        <a:ea typeface="ＭＳ Ｐゴシック" pitchFamily="36" charset="-128"/>
        <a:cs typeface="+mn-cs"/>
      </a:defRPr>
    </a:lvl3pPr>
    <a:lvl4pPr marL="1371600" algn="l" rtl="0" eaLnBrk="0" fontAlgn="base" hangingPunct="0">
      <a:spcBef>
        <a:spcPct val="30000"/>
      </a:spcBef>
      <a:spcAft>
        <a:spcPct val="0"/>
      </a:spcAft>
      <a:defRPr sz="1200" kern="1200">
        <a:solidFill>
          <a:schemeClr val="tx1"/>
        </a:solidFill>
        <a:latin typeface="Arial" pitchFamily="36" charset="0"/>
        <a:ea typeface="ＭＳ Ｐゴシック" pitchFamily="36" charset="-128"/>
        <a:cs typeface="+mn-cs"/>
      </a:defRPr>
    </a:lvl4pPr>
    <a:lvl5pPr marL="1828800" algn="l" rtl="0" eaLnBrk="0" fontAlgn="base" hangingPunct="0">
      <a:spcBef>
        <a:spcPct val="30000"/>
      </a:spcBef>
      <a:spcAft>
        <a:spcPct val="0"/>
      </a:spcAft>
      <a:defRPr sz="1200" kern="1200">
        <a:solidFill>
          <a:schemeClr val="tx1"/>
        </a:solidFill>
        <a:latin typeface="Arial" pitchFamily="36" charset="0"/>
        <a:ea typeface="ＭＳ Ｐゴシック" pitchFamily="3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F863BEC8-0DAB-4A28-A83F-4B8DE59D38FF}" type="slidenum">
              <a:rPr lang="en-US"/>
              <a:pPr/>
              <a:t>1</a:t>
            </a:fld>
            <a:endParaRPr lang="en-US"/>
          </a:p>
        </p:txBody>
      </p:sp>
      <p:sp>
        <p:nvSpPr>
          <p:cNvPr id="1741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BA540963-2214-4AE2-AB8D-5415AC4E2B4C}" type="slidenum">
              <a:rPr lang="en-US" sz="1200"/>
              <a:pPr algn="r"/>
              <a:t>1</a:t>
            </a:fld>
            <a:endParaRPr lang="en-US" sz="1200"/>
          </a:p>
        </p:txBody>
      </p:sp>
      <p:sp>
        <p:nvSpPr>
          <p:cNvPr id="17412" name="Rectangle 2"/>
          <p:cNvSpPr>
            <a:spLocks noRot="1" noChangeArrowheads="1" noTextEdit="1"/>
          </p:cNvSpPr>
          <p:nvPr>
            <p:ph type="sldImg"/>
          </p:nvPr>
        </p:nvSpPr>
        <p:spPr>
          <a:ln/>
        </p:spPr>
      </p:sp>
      <p:sp>
        <p:nvSpPr>
          <p:cNvPr id="17413"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6F7F9D1E-EFE6-459F-A9E9-19CC2E4DEC8E}" type="slidenum">
              <a:rPr lang="en-US"/>
              <a:pPr/>
              <a:t>12</a:t>
            </a:fld>
            <a:endParaRPr lang="en-US"/>
          </a:p>
        </p:txBody>
      </p:sp>
      <p:sp>
        <p:nvSpPr>
          <p:cNvPr id="3789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237711D-29C3-41D4-AB57-4EF2233A6CB9}" type="slidenum">
              <a:rPr lang="en-US" sz="1200"/>
              <a:pPr algn="r"/>
              <a:t>12</a:t>
            </a:fld>
            <a:endParaRPr lang="en-US" sz="1200"/>
          </a:p>
        </p:txBody>
      </p:sp>
      <p:sp>
        <p:nvSpPr>
          <p:cNvPr id="37892" name="Rectangle 2"/>
          <p:cNvSpPr>
            <a:spLocks noRot="1" noChangeArrowheads="1" noTextEdit="1"/>
          </p:cNvSpPr>
          <p:nvPr>
            <p:ph type="sldImg"/>
          </p:nvPr>
        </p:nvSpPr>
        <p:spPr>
          <a:ln/>
        </p:spPr>
      </p:sp>
      <p:sp>
        <p:nvSpPr>
          <p:cNvPr id="37893" name="Rectangle 3"/>
          <p:cNvSpPr>
            <a:spLocks noGrp="1" noChangeArrowheads="1"/>
          </p:cNvSpPr>
          <p:nvPr>
            <p:ph type="body" idx="1"/>
          </p:nvPr>
        </p:nvSpPr>
        <p:spPr>
          <a:noFill/>
          <a:ln/>
        </p:spPr>
        <p:txBody>
          <a:bodyPr/>
          <a:lstStyle/>
          <a:p>
            <a:pPr eaLnBrk="1" hangingPunct="1"/>
            <a:r>
              <a:rPr lang="en-US" smtClean="0">
                <a:latin typeface="Arial" charset="0"/>
              </a:rPr>
              <a:t>Starting preventive approach would be to institute procedures and policies for mothers to:</a:t>
            </a:r>
          </a:p>
          <a:p>
            <a:pPr eaLnBrk="1" hangingPunct="1"/>
            <a:r>
              <a:rPr lang="en-US" smtClean="0">
                <a:latin typeface="Arial" charset="0"/>
              </a:rPr>
              <a:t>• Breastfeed 8 to 12 times in 24 hours</a:t>
            </a:r>
          </a:p>
          <a:p>
            <a:pPr eaLnBrk="1" hangingPunct="1"/>
            <a:r>
              <a:rPr lang="en-US" smtClean="0">
                <a:latin typeface="Arial" charset="0"/>
              </a:rPr>
              <a:t>• Promote and support successful breastfeeding</a:t>
            </a:r>
          </a:p>
          <a:p>
            <a:pPr eaLnBrk="1" hangingPunct="1"/>
            <a:r>
              <a:rPr lang="en-US" smtClean="0">
                <a:latin typeface="Arial" charset="0"/>
              </a:rPr>
              <a:t>• Increasing the frequency of nursing decreases the likelihood of subsequent significant hyperbilirubinemia in breastfed infants</a:t>
            </a:r>
          </a:p>
          <a:p>
            <a:pPr eaLnBrk="1" hangingPunct="1"/>
            <a:r>
              <a:rPr lang="en-US" smtClean="0">
                <a:latin typeface="Arial" charset="0"/>
              </a:rPr>
              <a:t>• Providing appropriate support and advice to breastfeeding mothers increases the likelihood that breastfeeding will be successful</a:t>
            </a:r>
          </a:p>
          <a:p>
            <a:pPr eaLnBrk="1" hangingPunct="1"/>
            <a:endParaRPr lang="en-US"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3D792D25-2FF4-4005-B547-D4B917A84E29}" type="slidenum">
              <a:rPr lang="en-US"/>
              <a:pPr/>
              <a:t>13</a:t>
            </a:fld>
            <a:endParaRPr lang="en-US"/>
          </a:p>
        </p:txBody>
      </p:sp>
      <p:sp>
        <p:nvSpPr>
          <p:cNvPr id="3993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5B16DC07-A498-42F5-A454-2608907F0A30}" type="slidenum">
              <a:rPr lang="en-US" sz="1200"/>
              <a:pPr algn="r"/>
              <a:t>13</a:t>
            </a:fld>
            <a:endParaRPr lang="en-US" sz="1200"/>
          </a:p>
        </p:txBody>
      </p:sp>
      <p:sp>
        <p:nvSpPr>
          <p:cNvPr id="39940" name="Rectangle 2"/>
          <p:cNvSpPr>
            <a:spLocks noRot="1" noChangeArrowheads="1" noTextEdit="1"/>
          </p:cNvSpPr>
          <p:nvPr>
            <p:ph type="sldImg"/>
          </p:nvPr>
        </p:nvSpPr>
        <p:spPr>
          <a:ln/>
        </p:spPr>
      </p:sp>
      <p:sp>
        <p:nvSpPr>
          <p:cNvPr id="39941" name="Rectangle 3"/>
          <p:cNvSpPr>
            <a:spLocks noGrp="1" noChangeArrowheads="1"/>
          </p:cNvSpPr>
          <p:nvPr>
            <p:ph type="body" idx="1"/>
          </p:nvPr>
        </p:nvSpPr>
        <p:spPr>
          <a:noFill/>
          <a:ln/>
        </p:spPr>
        <p:txBody>
          <a:bodyPr/>
          <a:lstStyle/>
          <a:p>
            <a:pPr eaLnBrk="1" hangingPunct="1"/>
            <a:r>
              <a:rPr lang="en-US" smtClean="0">
                <a:latin typeface="Arial" charset="0"/>
              </a:rPr>
              <a:t>Causes of decreased elimination:</a:t>
            </a:r>
          </a:p>
          <a:p>
            <a:pPr eaLnBrk="1" hangingPunct="1"/>
            <a:endParaRPr lang="en-US" smtClean="0">
              <a:latin typeface="Arial" charset="0"/>
            </a:endParaRPr>
          </a:p>
          <a:p>
            <a:pPr eaLnBrk="1" hangingPunct="1"/>
            <a:r>
              <a:rPr lang="en-US" smtClean="0">
                <a:latin typeface="Arial" charset="0"/>
              </a:rPr>
              <a:t>May be due to decreased hepatic uptake of bilirubin from the plasma, delayed bilirubin conjugation, or increased entero-hepatic circulation of bilirubin.</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DA0B8A21-EF93-4F85-8488-42275D7B8F97}" type="slidenum">
              <a:rPr lang="en-US"/>
              <a:pPr/>
              <a:t>14</a:t>
            </a:fld>
            <a:endParaRPr lang="en-US"/>
          </a:p>
        </p:txBody>
      </p:sp>
      <p:sp>
        <p:nvSpPr>
          <p:cNvPr id="4198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B8C87FFF-AEA8-4C35-ABD4-CD8D7638F3E7}" type="slidenum">
              <a:rPr lang="en-US" sz="1200"/>
              <a:pPr algn="r"/>
              <a:t>14</a:t>
            </a:fld>
            <a:endParaRPr lang="en-US" sz="1200"/>
          </a:p>
        </p:txBody>
      </p:sp>
      <p:sp>
        <p:nvSpPr>
          <p:cNvPr id="41988" name="Rectangle 2"/>
          <p:cNvSpPr>
            <a:spLocks noRot="1" noChangeArrowheads="1" noTextEdit="1"/>
          </p:cNvSpPr>
          <p:nvPr>
            <p:ph type="sldImg"/>
          </p:nvPr>
        </p:nvSpPr>
        <p:spPr>
          <a:ln/>
        </p:spPr>
      </p:sp>
      <p:sp>
        <p:nvSpPr>
          <p:cNvPr id="41989" name="Rectangle 3"/>
          <p:cNvSpPr>
            <a:spLocks noGrp="1" noChangeArrowheads="1"/>
          </p:cNvSpPr>
          <p:nvPr>
            <p:ph type="body" idx="1"/>
          </p:nvPr>
        </p:nvSpPr>
        <p:spPr>
          <a:noFill/>
          <a:ln/>
        </p:spPr>
        <p:txBody>
          <a:bodyPr/>
          <a:lstStyle/>
          <a:p>
            <a:pPr eaLnBrk="1" hangingPunct="1"/>
            <a:r>
              <a:rPr lang="en-US" smtClean="0">
                <a:latin typeface="Arial" charset="0"/>
              </a:rPr>
              <a:t>Additional management considerations:</a:t>
            </a:r>
          </a:p>
          <a:p>
            <a:pPr eaLnBrk="1" hangingPunct="1"/>
            <a:endParaRPr lang="en-US" smtClean="0">
              <a:latin typeface="Arial" charset="0"/>
            </a:endParaRPr>
          </a:p>
          <a:p>
            <a:pPr eaLnBrk="1" hangingPunct="1"/>
            <a:r>
              <a:rPr lang="en-US" smtClean="0">
                <a:latin typeface="Arial" charset="0"/>
              </a:rPr>
              <a:t>Monitor for stool output, stimulate stooling if none passed in first 24 hours of life.</a:t>
            </a:r>
          </a:p>
          <a:p>
            <a:pPr eaLnBrk="1" hangingPunct="1"/>
            <a:endParaRPr lang="en-US" smtClean="0">
              <a:latin typeface="Arial" charset="0"/>
            </a:endParaRPr>
          </a:p>
          <a:p>
            <a:pPr eaLnBrk="1" hangingPunct="1"/>
            <a:r>
              <a:rPr lang="en-US" smtClean="0">
                <a:latin typeface="Arial" charset="0"/>
              </a:rPr>
              <a:t>When bilirubin level approaches High Risk for age in hours:</a:t>
            </a:r>
          </a:p>
          <a:p>
            <a:pPr eaLnBrk="1" hangingPunct="1">
              <a:buFontTx/>
              <a:buChar char="•"/>
            </a:pPr>
            <a:r>
              <a:rPr lang="en-US" smtClean="0">
                <a:latin typeface="Arial" charset="0"/>
              </a:rPr>
              <a:t> Stimulate stooling</a:t>
            </a:r>
          </a:p>
          <a:p>
            <a:pPr eaLnBrk="1" hangingPunct="1">
              <a:buFontTx/>
              <a:buChar char="•"/>
            </a:pPr>
            <a:r>
              <a:rPr lang="en-US" smtClean="0">
                <a:latin typeface="Arial" charset="0"/>
              </a:rPr>
              <a:t> Augment feeds; stimulate breast milk production by pumping </a:t>
            </a:r>
          </a:p>
          <a:p>
            <a:pPr eaLnBrk="1" hangingPunct="1">
              <a:buFontTx/>
              <a:buChar char="•"/>
            </a:pPr>
            <a:r>
              <a:rPr lang="en-US" smtClean="0">
                <a:latin typeface="Arial" charset="0"/>
              </a:rPr>
              <a:t> Use phototherapy if bilirubin exceeds 20 mg/dl</a:t>
            </a:r>
          </a:p>
          <a:p>
            <a:pPr eaLnBrk="1" hangingPunct="1">
              <a:buFontTx/>
              <a:buChar char="•"/>
            </a:pPr>
            <a:r>
              <a:rPr lang="en-US" smtClean="0">
                <a:latin typeface="Arial" charset="0"/>
              </a:rPr>
              <a:t> Trial intervention for withdrawal of breast milk when bilirubin exceeds 20 mg/dl, jaundice lasts </a:t>
            </a:r>
            <a:r>
              <a:rPr lang="en-US" u="sng" smtClean="0">
                <a:latin typeface="Arial" charset="0"/>
              </a:rPr>
              <a:t>&gt;</a:t>
            </a:r>
            <a:r>
              <a:rPr lang="en-US" smtClean="0">
                <a:latin typeface="Arial" charset="0"/>
              </a:rPr>
              <a:t> 6 d, or mother has a previously affected infant</a:t>
            </a:r>
            <a:endParaRPr lang="en-US" sz="1400" smtClean="0">
              <a:latin typeface="Arial" charset="0"/>
            </a:endParaRPr>
          </a:p>
          <a:p>
            <a:pPr eaLnBrk="1" hangingPunct="1"/>
            <a:endParaRPr lang="en-US" smtClean="0">
              <a:latin typeface="Arial" charset="0"/>
            </a:endParaRPr>
          </a:p>
          <a:p>
            <a:pPr eaLnBrk="1" hangingPunct="1"/>
            <a:r>
              <a:rPr lang="en-US" smtClean="0">
                <a:latin typeface="Arial" charset="0"/>
              </a:rPr>
              <a:t>Supplementation with breast milk substitute</a:t>
            </a:r>
          </a:p>
          <a:p>
            <a:pPr eaLnBrk="1" hangingPunct="1">
              <a:buFontTx/>
              <a:buChar char="•"/>
            </a:pPr>
            <a:r>
              <a:rPr lang="en-US" smtClean="0">
                <a:latin typeface="Arial" charset="0"/>
              </a:rPr>
              <a:t> Only with consent from mother</a:t>
            </a:r>
          </a:p>
          <a:p>
            <a:pPr eaLnBrk="1" hangingPunct="1">
              <a:buFontTx/>
              <a:buChar char="•"/>
            </a:pPr>
            <a:r>
              <a:rPr lang="en-US" smtClean="0">
                <a:latin typeface="Arial" charset="0"/>
              </a:rPr>
              <a:t> Preference for SNS or fingerfeeding</a:t>
            </a:r>
          </a:p>
          <a:p>
            <a:pPr eaLnBrk="1" hangingPunct="1"/>
            <a:endParaRPr lang="en-US" smtClean="0">
              <a:latin typeface="Arial" charset="0"/>
            </a:endParaRPr>
          </a:p>
          <a:p>
            <a:pPr eaLnBrk="1" hangingPunct="1"/>
            <a:r>
              <a:rPr lang="en-US" i="1" smtClean="0">
                <a:latin typeface="Arial" charset="0"/>
              </a:rPr>
              <a:t>Supplemental Nursing System (SNS) consists of feeding tube with end taped to mother’s breasts proximal to areola. Feeding tubes connected to reservoir of breast milk substitute. When baby suckles on nipple, sucking pulls fluid down feeding tube increasing fluid volume while increasing stimulation of breast and hormonal reflexes for increased milk production. Finger feeding done with feeding tube attached to fingertip placed in baby’s mouth with other end connected to syringe containing breast milk substitute. Baby suckles while small amounts of fluid injected down tube into baby’s mouth. </a:t>
            </a:r>
          </a:p>
          <a:p>
            <a:pPr eaLnBrk="1" hangingPunct="1"/>
            <a:endParaRPr lang="en-US" i="1" smtClean="0">
              <a:latin typeface="Arial" charset="0"/>
            </a:endParaRPr>
          </a:p>
          <a:p>
            <a:pPr eaLnBrk="1" hangingPunct="1"/>
            <a:r>
              <a:rPr lang="en-US" smtClean="0">
                <a:latin typeface="Arial" charset="0"/>
              </a:rPr>
              <a:t>Baby needs lowered bilirubin rapidly</a:t>
            </a:r>
          </a:p>
          <a:p>
            <a:pPr eaLnBrk="1" hangingPunct="1">
              <a:buFontTx/>
              <a:buChar char="•"/>
            </a:pPr>
            <a:r>
              <a:rPr lang="en-US" smtClean="0">
                <a:latin typeface="Arial" charset="0"/>
              </a:rPr>
              <a:t> At or above light level, resources limited</a:t>
            </a:r>
          </a:p>
          <a:p>
            <a:pPr eaLnBrk="1" hangingPunct="1">
              <a:buFontTx/>
              <a:buChar char="•"/>
            </a:pPr>
            <a:r>
              <a:rPr lang="en-US" smtClean="0">
                <a:latin typeface="Arial" charset="0"/>
              </a:rPr>
              <a:t> Close to exchange transfusion level</a:t>
            </a:r>
          </a:p>
          <a:p>
            <a:pPr eaLnBrk="1" hangingPunct="1">
              <a:buFontTx/>
              <a:buChar char="•"/>
            </a:pPr>
            <a:r>
              <a:rPr lang="en-US" smtClean="0">
                <a:latin typeface="Arial" charset="0"/>
              </a:rPr>
              <a:t> Bilirubin rising with phototherapy</a:t>
            </a:r>
          </a:p>
          <a:p>
            <a:pPr eaLnBrk="1" hangingPunct="1">
              <a:buFontTx/>
              <a:buChar char="•"/>
            </a:pPr>
            <a:r>
              <a:rPr lang="en-US" smtClean="0">
                <a:latin typeface="Arial" charset="0"/>
              </a:rPr>
              <a:t> Trial intervention for </a:t>
            </a:r>
            <a:r>
              <a:rPr lang="en-US" sz="1000" smtClean="0">
                <a:latin typeface="Arial" charset="0"/>
              </a:rPr>
              <a:t>supplementing formula feeding with breast milk feeding as trial intervention if approaching treatment levels. This would apply to avoid exchange transfusion levels</a:t>
            </a:r>
            <a:r>
              <a:rPr lang="en-US" smtClean="0">
                <a:latin typeface="Arial" charset="0"/>
              </a:rPr>
              <a:t>. </a:t>
            </a:r>
          </a:p>
          <a:p>
            <a:pPr eaLnBrk="1" hangingPunct="1"/>
            <a:endParaRPr lang="en-US" smtClean="0">
              <a:latin typeface="Arial" charset="0"/>
            </a:endParaRPr>
          </a:p>
          <a:p>
            <a:pPr eaLnBrk="1" hangingPunct="1"/>
            <a:r>
              <a:rPr lang="en-US" smtClean="0">
                <a:latin typeface="Arial" charset="0"/>
              </a:rPr>
              <a:t>All clinical scenarios have impact on mother and baby dyad:</a:t>
            </a:r>
          </a:p>
          <a:p>
            <a:pPr eaLnBrk="1" hangingPunct="1">
              <a:buFontTx/>
              <a:buChar char="•"/>
            </a:pPr>
            <a:r>
              <a:rPr lang="en-US" smtClean="0">
                <a:latin typeface="Arial" charset="0"/>
              </a:rPr>
              <a:t> Breast milk substitute effect may be primary effect of increased fluid volume on hydration and stimulus to pass meconium. </a:t>
            </a:r>
          </a:p>
          <a:p>
            <a:pPr eaLnBrk="1" hangingPunct="1"/>
            <a:endParaRPr lang="en-US" smtClean="0">
              <a:latin typeface="Arial" charset="0"/>
            </a:endParaRPr>
          </a:p>
          <a:p>
            <a:pPr eaLnBrk="1" hangingPunct="1"/>
            <a:r>
              <a:rPr lang="en-US" smtClean="0">
                <a:latin typeface="Arial" charset="0"/>
              </a:rPr>
              <a:t>Limited resources may include no hospital space for prolonged stay for baby, no resources for outpatient phototherapy (lack of durable medical equipment providers or lack of payment source for home phototherapy).</a:t>
            </a:r>
          </a:p>
          <a:p>
            <a:pPr eaLnBrk="1" hangingPunct="1"/>
            <a:endParaRPr lang="en-U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61B97097-BF8E-4B45-9CFC-8406AD112E79}" type="slidenum">
              <a:rPr lang="en-US"/>
              <a:pPr/>
              <a:t>15</a:t>
            </a:fld>
            <a:endParaRPr lang="en-US"/>
          </a:p>
        </p:txBody>
      </p:sp>
      <p:sp>
        <p:nvSpPr>
          <p:cNvPr id="4403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57191FB-2B63-406D-A986-FB55024EA50B}" type="slidenum">
              <a:rPr lang="en-US" sz="1200"/>
              <a:pPr algn="r"/>
              <a:t>15</a:t>
            </a:fld>
            <a:endParaRPr lang="en-US" sz="1200"/>
          </a:p>
        </p:txBody>
      </p:sp>
      <p:sp>
        <p:nvSpPr>
          <p:cNvPr id="44036" name="Rectangle 2"/>
          <p:cNvSpPr>
            <a:spLocks noRot="1" noChangeArrowheads="1" noTextEdit="1"/>
          </p:cNvSpPr>
          <p:nvPr>
            <p:ph type="sldImg"/>
          </p:nvPr>
        </p:nvSpPr>
        <p:spPr>
          <a:ln/>
        </p:spPr>
      </p:sp>
      <p:sp>
        <p:nvSpPr>
          <p:cNvPr id="44037" name="Rectangle 3"/>
          <p:cNvSpPr>
            <a:spLocks noGrp="1" noChangeArrowheads="1"/>
          </p:cNvSpPr>
          <p:nvPr>
            <p:ph type="body" idx="1"/>
          </p:nvPr>
        </p:nvSpPr>
        <p:spPr>
          <a:noFill/>
          <a:ln/>
        </p:spPr>
        <p:txBody>
          <a:bodyPr/>
          <a:lstStyle/>
          <a:p>
            <a:pPr eaLnBrk="1" hangingPunct="1"/>
            <a:r>
              <a:rPr lang="en-US" smtClean="0">
                <a:latin typeface="Arial" charset="0"/>
              </a:rPr>
              <a:t>Adjunct considerations:</a:t>
            </a:r>
          </a:p>
          <a:p>
            <a:pPr eaLnBrk="1" hangingPunct="1"/>
            <a:endParaRPr lang="en-US" smtClean="0">
              <a:latin typeface="Arial" charset="0"/>
            </a:endParaRPr>
          </a:p>
          <a:p>
            <a:pPr eaLnBrk="1" hangingPunct="1"/>
            <a:r>
              <a:rPr lang="en-US" smtClean="0">
                <a:latin typeface="Arial" charset="0"/>
              </a:rPr>
              <a:t>Rule out other causes such as galactosemia, hypothyroidism, persistent slow hemolysis, urinary tract infection, or pyloric stenosis.</a:t>
            </a:r>
          </a:p>
          <a:p>
            <a:pPr eaLnBrk="1" hangingPunct="1"/>
            <a:endParaRPr lang="en-US" smtClean="0">
              <a:latin typeface="Arial" charset="0"/>
            </a:endParaRPr>
          </a:p>
          <a:p>
            <a:pPr eaLnBrk="1" hangingPunct="1"/>
            <a:r>
              <a:rPr lang="en-US" smtClean="0">
                <a:latin typeface="Arial" charset="0"/>
              </a:rPr>
              <a:t>Check conjugated and unconjugated (indirect and direct) bilirubin level of jaundice persists greater than 3 weeks</a:t>
            </a:r>
          </a:p>
          <a:p>
            <a:pPr eaLnBrk="1" hangingPunct="1"/>
            <a:r>
              <a:rPr lang="en-US" smtClean="0">
                <a:latin typeface="Arial" charset="0"/>
              </a:rPr>
              <a:t>Family history of prolonged jaundice in 70% of previous children</a:t>
            </a:r>
          </a:p>
          <a:p>
            <a:pPr eaLnBrk="1" hangingPunct="1"/>
            <a:endParaRPr lang="en-US" smtClean="0">
              <a:latin typeface="Arial" charset="0"/>
            </a:endParaRPr>
          </a:p>
          <a:p>
            <a:pPr eaLnBrk="1" hangingPunct="1"/>
            <a:r>
              <a:rPr lang="en-US" b="1" smtClean="0">
                <a:latin typeface="Arial" charset="0"/>
              </a:rPr>
              <a:t>Outpatient Management of the Jaundiced Breastfed Infant</a:t>
            </a:r>
          </a:p>
          <a:p>
            <a:r>
              <a:rPr lang="en-US" smtClean="0">
                <a:latin typeface="Arial" charset="0"/>
              </a:rPr>
              <a:t>RECOMMENDATION 7.3: In breastfed infants who require phototherapy, the AAP recommends that, if possible, breastfeeding should be continued (evidence quality C: benefits exceed harms). It is also an option to interrupt temporarily breastfeeding and substitute formula. This can reduce bilirubin levels and/or enhance the efficacy of phototherapy 63–65 (evidence quality B: benefits exceed harms). In breastfed infants receiving phototherapy, supplementation with expressed breast milk or formula is appropriate if the infant’s intake seems inadequate, weight loss is excessive, or the infant seems dehydrated. See references to access full policy.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79F18CFD-6CB8-48DA-BA8A-73D13EBCCC36}" type="slidenum">
              <a:rPr lang="en-US"/>
              <a:pPr/>
              <a:t>16</a:t>
            </a:fld>
            <a:endParaRPr lang="en-US"/>
          </a:p>
        </p:txBody>
      </p:sp>
      <p:sp>
        <p:nvSpPr>
          <p:cNvPr id="4608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86C6F0B-7C40-45D9-A000-5BBD6265A596}" type="slidenum">
              <a:rPr lang="en-US" sz="1200"/>
              <a:pPr algn="r"/>
              <a:t>16</a:t>
            </a:fld>
            <a:endParaRPr lang="en-US" sz="1200"/>
          </a:p>
        </p:txBody>
      </p:sp>
      <p:sp>
        <p:nvSpPr>
          <p:cNvPr id="46084" name="Rectangle 2"/>
          <p:cNvSpPr>
            <a:spLocks noRot="1" noChangeArrowheads="1" noTextEdit="1"/>
          </p:cNvSpPr>
          <p:nvPr>
            <p:ph type="sldImg"/>
          </p:nvPr>
        </p:nvSpPr>
        <p:spPr>
          <a:ln/>
        </p:spPr>
      </p:sp>
      <p:sp>
        <p:nvSpPr>
          <p:cNvPr id="46085" name="Rectangle 3"/>
          <p:cNvSpPr>
            <a:spLocks noGrp="1" noChangeArrowheads="1"/>
          </p:cNvSpPr>
          <p:nvPr>
            <p:ph type="body" idx="1"/>
          </p:nvPr>
        </p:nvSpPr>
        <p:spPr>
          <a:noFill/>
          <a:ln/>
        </p:spPr>
        <p:txBody>
          <a:bodyPr/>
          <a:lstStyle/>
          <a:p>
            <a:pPr eaLnBrk="1" hangingPunct="1"/>
            <a:r>
              <a:rPr lang="en-US" smtClean="0">
                <a:latin typeface="Arial" charset="0"/>
              </a:rPr>
              <a:t>Good gestational age assessment:</a:t>
            </a:r>
          </a:p>
          <a:p>
            <a:pPr eaLnBrk="1" hangingPunct="1">
              <a:buFontTx/>
              <a:buChar char="•"/>
            </a:pPr>
            <a:r>
              <a:rPr lang="en-US" smtClean="0">
                <a:latin typeface="Arial" charset="0"/>
              </a:rPr>
              <a:t> Artificial insemination</a:t>
            </a:r>
          </a:p>
          <a:p>
            <a:pPr eaLnBrk="1" hangingPunct="1">
              <a:buFontTx/>
              <a:buChar char="•"/>
            </a:pPr>
            <a:r>
              <a:rPr lang="en-US" smtClean="0">
                <a:latin typeface="Arial" charset="0"/>
              </a:rPr>
              <a:t> Highly reliable ultrasound at 8 to 10 weeks gestation to establish dates</a:t>
            </a:r>
          </a:p>
          <a:p>
            <a:pPr lvl="1" eaLnBrk="1" hangingPunct="1"/>
            <a:endParaRPr lang="en-US" smtClean="0">
              <a:latin typeface="Arial" charset="0"/>
              <a:ea typeface="ＭＳ Ｐゴシック" pitchFamily="77" charset="-128"/>
            </a:endParaRPr>
          </a:p>
          <a:p>
            <a:pPr eaLnBrk="1" hangingPunct="1"/>
            <a:r>
              <a:rPr lang="en-US" smtClean="0">
                <a:latin typeface="Arial" charset="0"/>
              </a:rPr>
              <a:t>Lower reliability with</a:t>
            </a:r>
          </a:p>
          <a:p>
            <a:pPr eaLnBrk="1" hangingPunct="1">
              <a:buFontTx/>
              <a:buChar char="•"/>
            </a:pPr>
            <a:r>
              <a:rPr lang="en-US" smtClean="0">
                <a:latin typeface="Arial" charset="0"/>
              </a:rPr>
              <a:t> Late ultrasound after 28 weeks</a:t>
            </a:r>
          </a:p>
          <a:p>
            <a:pPr eaLnBrk="1" hangingPunct="1">
              <a:buFontTx/>
              <a:buChar char="•"/>
            </a:pPr>
            <a:r>
              <a:rPr lang="en-US" smtClean="0">
                <a:latin typeface="Arial" charset="0"/>
              </a:rPr>
              <a:t> Last menstrual period</a:t>
            </a:r>
          </a:p>
          <a:p>
            <a:pPr eaLnBrk="1" hangingPunct="1">
              <a:buFontTx/>
              <a:buChar char="•"/>
            </a:pPr>
            <a:r>
              <a:rPr lang="en-US" smtClean="0">
                <a:latin typeface="Arial" charset="0"/>
              </a:rPr>
              <a:t> Ballard exam</a:t>
            </a:r>
          </a:p>
          <a:p>
            <a:pPr eaLnBrk="1" hangingPunct="1"/>
            <a:endParaRPr lang="en-US" smtClean="0">
              <a:latin typeface="Arial" charset="0"/>
            </a:endParaRPr>
          </a:p>
          <a:p>
            <a:pPr eaLnBrk="1" hangingPunct="1"/>
            <a:r>
              <a:rPr lang="en-US" smtClean="0">
                <a:latin typeface="Arial" charset="0"/>
              </a:rPr>
              <a:t>Additional hospital management requirements:</a:t>
            </a:r>
          </a:p>
          <a:p>
            <a:pPr eaLnBrk="1" hangingPunct="1">
              <a:buFontTx/>
              <a:buChar char="•"/>
            </a:pPr>
            <a:r>
              <a:rPr lang="en-US" smtClean="0">
                <a:latin typeface="Arial" charset="0"/>
              </a:rPr>
              <a:t> Effective breastfeeding support on unit</a:t>
            </a:r>
          </a:p>
          <a:p>
            <a:pPr eaLnBrk="1" hangingPunct="1">
              <a:buFontTx/>
              <a:buChar char="•"/>
            </a:pPr>
            <a:r>
              <a:rPr lang="en-US" smtClean="0">
                <a:latin typeface="Arial" charset="0"/>
              </a:rPr>
              <a:t> Follow up plan 1 to 2 days after discharge</a:t>
            </a:r>
          </a:p>
          <a:p>
            <a:pPr eaLnBrk="1" hangingPunct="1">
              <a:buFontTx/>
              <a:buChar char="•"/>
            </a:pPr>
            <a:r>
              <a:rPr lang="en-US" smtClean="0">
                <a:latin typeface="Arial" charset="0"/>
              </a:rPr>
              <a:t> Screening all newborns with serum bilirubin level for early or extensive jaundice</a:t>
            </a:r>
          </a:p>
          <a:p>
            <a:pPr eaLnBrk="1" hangingPunct="1">
              <a:buFontTx/>
              <a:buChar char="•"/>
            </a:pPr>
            <a:r>
              <a:rPr lang="en-US" smtClean="0">
                <a:latin typeface="Arial" charset="0"/>
              </a:rPr>
              <a:t> Use of transcutaneous jaundice meter as first screen</a:t>
            </a:r>
          </a:p>
          <a:p>
            <a:pPr eaLnBrk="1" hangingPunct="1">
              <a:buFontTx/>
              <a:buChar char="•"/>
            </a:pPr>
            <a:r>
              <a:rPr lang="en-US" smtClean="0">
                <a:latin typeface="Arial" charset="0"/>
              </a:rPr>
              <a:t> Clinical assessment by experienced hospital personnel</a:t>
            </a:r>
          </a:p>
          <a:p>
            <a:pPr eaLnBrk="1" hangingPunct="1">
              <a:buFontTx/>
              <a:buChar char="•"/>
            </a:pPr>
            <a:r>
              <a:rPr lang="en-US" smtClean="0">
                <a:latin typeface="Arial" charset="0"/>
              </a:rPr>
              <a:t> Distinguish ineffective breastfeeding jaundice from prolonged jaundice with breast milk</a:t>
            </a:r>
          </a:p>
          <a:p>
            <a:pPr lvl="1" eaLnBrk="1" hangingPunct="1"/>
            <a:endParaRPr lang="en-US" smtClean="0">
              <a:latin typeface="Arial" charset="0"/>
              <a:ea typeface="ＭＳ Ｐゴシック" pitchFamily="77"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B3CB4662-CB63-4766-8AD1-4501B8021152}" type="slidenum">
              <a:rPr lang="en-US"/>
              <a:pPr/>
              <a:t>17</a:t>
            </a:fld>
            <a:endParaRPr lang="en-US"/>
          </a:p>
        </p:txBody>
      </p:sp>
      <p:sp>
        <p:nvSpPr>
          <p:cNvPr id="4813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477641E-7155-4041-9B4B-FDDC368A8615}" type="slidenum">
              <a:rPr lang="en-US" sz="1200"/>
              <a:pPr algn="r"/>
              <a:t>17</a:t>
            </a:fld>
            <a:endParaRPr lang="en-US" sz="1200"/>
          </a:p>
        </p:txBody>
      </p:sp>
      <p:sp>
        <p:nvSpPr>
          <p:cNvPr id="48132" name="Rectangle 2"/>
          <p:cNvSpPr>
            <a:spLocks noRot="1" noChangeArrowheads="1" noTextEdit="1"/>
          </p:cNvSpPr>
          <p:nvPr>
            <p:ph type="sldImg"/>
          </p:nvPr>
        </p:nvSpPr>
        <p:spPr>
          <a:ln/>
        </p:spPr>
      </p:sp>
      <p:sp>
        <p:nvSpPr>
          <p:cNvPr id="48133" name="Rectangle 3"/>
          <p:cNvSpPr>
            <a:spLocks noGrp="1" noChangeArrowheads="1"/>
          </p:cNvSpPr>
          <p:nvPr>
            <p:ph type="body" idx="1"/>
          </p:nvPr>
        </p:nvSpPr>
        <p:spPr>
          <a:noFill/>
          <a:ln/>
        </p:spPr>
        <p:txBody>
          <a:bodyPr/>
          <a:lstStyle/>
          <a:p>
            <a:pPr eaLnBrk="1" hangingPunct="1"/>
            <a:r>
              <a:rPr lang="en-US" sz="1400" b="1" smtClean="0">
                <a:latin typeface="Arial" charset="0"/>
              </a:rPr>
              <a:t>Perception of not enough is most common reason worldwide for cessation of breastfeeding. This perception need to be balanced against possible insufficient milk intake. </a:t>
            </a:r>
            <a:endParaRPr lang="en-US" b="1" smtClean="0">
              <a:latin typeface="Arial" charset="0"/>
            </a:endParaRPr>
          </a:p>
          <a:p>
            <a:pPr eaLnBrk="1" hangingPunct="1">
              <a:buFontTx/>
              <a:buChar char="•"/>
            </a:pPr>
            <a:r>
              <a:rPr lang="en-US" sz="1400" smtClean="0">
                <a:latin typeface="Arial" charset="0"/>
              </a:rPr>
              <a:t> When perception inaccurate, mother requires support and counseling</a:t>
            </a:r>
          </a:p>
          <a:p>
            <a:pPr eaLnBrk="1" hangingPunct="1">
              <a:buFontTx/>
              <a:buChar char="•"/>
            </a:pPr>
            <a:r>
              <a:rPr lang="en-US" sz="1400" smtClean="0">
                <a:latin typeface="Arial" charset="0"/>
              </a:rPr>
              <a:t> Real insufficiency requires evaluation</a:t>
            </a:r>
          </a:p>
          <a:p>
            <a:pPr eaLnBrk="1" hangingPunct="1"/>
            <a:endParaRPr lang="en-US" sz="1400" smtClean="0">
              <a:latin typeface="Arial" charset="0"/>
            </a:endParaRPr>
          </a:p>
          <a:p>
            <a:pPr eaLnBrk="1" hangingPunct="1"/>
            <a:r>
              <a:rPr lang="en-US" sz="1400" smtClean="0">
                <a:latin typeface="Arial" charset="0"/>
              </a:rPr>
              <a:t>Evaluation of newborn</a:t>
            </a:r>
          </a:p>
          <a:p>
            <a:pPr eaLnBrk="1" hangingPunct="1">
              <a:buFontTx/>
              <a:buChar char="•"/>
            </a:pPr>
            <a:r>
              <a:rPr lang="en-US" smtClean="0">
                <a:latin typeface="Arial" charset="0"/>
              </a:rPr>
              <a:t> Weight expected to fall first 3-4 days, </a:t>
            </a:r>
            <a:r>
              <a:rPr lang="en-US" u="sng" smtClean="0">
                <a:latin typeface="Arial" charset="0"/>
              </a:rPr>
              <a:t>&lt;</a:t>
            </a:r>
            <a:r>
              <a:rPr lang="en-US" smtClean="0">
                <a:latin typeface="Arial" charset="0"/>
              </a:rPr>
              <a:t> 7% from birth</a:t>
            </a:r>
          </a:p>
          <a:p>
            <a:pPr eaLnBrk="1" hangingPunct="1">
              <a:buFontTx/>
              <a:buChar char="•"/>
            </a:pPr>
            <a:r>
              <a:rPr lang="en-US" smtClean="0">
                <a:latin typeface="Arial" charset="0"/>
              </a:rPr>
              <a:t> 5% to 10% fully breastfed infants lose </a:t>
            </a:r>
            <a:r>
              <a:rPr lang="en-US" u="sng" smtClean="0">
                <a:latin typeface="Arial" charset="0"/>
              </a:rPr>
              <a:t>&gt;</a:t>
            </a:r>
            <a:r>
              <a:rPr lang="en-US" smtClean="0">
                <a:latin typeface="Arial" charset="0"/>
              </a:rPr>
              <a:t>10% from birth weight by day 3</a:t>
            </a:r>
          </a:p>
          <a:p>
            <a:pPr eaLnBrk="1" hangingPunct="1">
              <a:buFontTx/>
              <a:buChar char="•"/>
            </a:pPr>
            <a:r>
              <a:rPr lang="en-US" smtClean="0">
                <a:latin typeface="Arial" charset="0"/>
              </a:rPr>
              <a:t> Suggesting that adequacy of intake should be evaluated infant monitored if weight loss &gt;10%</a:t>
            </a:r>
          </a:p>
          <a:p>
            <a:pPr eaLnBrk="1" hangingPunct="1">
              <a:buFontTx/>
              <a:buChar char="•"/>
            </a:pPr>
            <a:r>
              <a:rPr lang="en-US" smtClean="0">
                <a:latin typeface="Arial" charset="0"/>
              </a:rPr>
              <a:t> Passes meconium and urine in first 24 hours</a:t>
            </a:r>
          </a:p>
          <a:p>
            <a:pPr eaLnBrk="1" hangingPunct="1">
              <a:buFontTx/>
              <a:buChar char="•"/>
            </a:pPr>
            <a:r>
              <a:rPr lang="en-US" smtClean="0">
                <a:latin typeface="Arial" charset="0"/>
              </a:rPr>
              <a:t> 3-5 urines, 3-4 stools per day by day 3 to 5 of life</a:t>
            </a:r>
          </a:p>
          <a:p>
            <a:pPr eaLnBrk="1" hangingPunct="1">
              <a:buFontTx/>
              <a:buChar char="•"/>
            </a:pPr>
            <a:r>
              <a:rPr lang="en-US" smtClean="0">
                <a:latin typeface="Arial" charset="0"/>
              </a:rPr>
              <a:t> 4-6 urines, 3-4 stools per day by day 5-7</a:t>
            </a:r>
          </a:p>
          <a:p>
            <a:pPr eaLnBrk="1" hangingPunct="1">
              <a:buFontTx/>
              <a:buChar char="•"/>
            </a:pPr>
            <a:r>
              <a:rPr lang="en-US" smtClean="0">
                <a:latin typeface="Arial" charset="0"/>
              </a:rPr>
              <a:t> Determination of urine made difficult by diaper materials</a:t>
            </a:r>
          </a:p>
          <a:p>
            <a:pPr eaLnBrk="1" hangingPunct="1"/>
            <a:endParaRPr lang="en-US" smtClean="0">
              <a:latin typeface="Arial" charset="0"/>
            </a:endParaRPr>
          </a:p>
          <a:p>
            <a:pPr eaLnBrk="1" hangingPunct="1"/>
            <a:r>
              <a:rPr lang="en-US" smtClean="0">
                <a:latin typeface="Arial" charset="0"/>
              </a:rPr>
              <a:t>Cadwell K, Turner-Maffei C, O’Connor B, et al. Maternal and Infant Assessment for Breastfeeding and Human </a:t>
            </a:r>
          </a:p>
          <a:p>
            <a:pPr eaLnBrk="1" hangingPunct="1"/>
            <a:r>
              <a:rPr lang="en-US" smtClean="0">
                <a:latin typeface="Arial" charset="0"/>
              </a:rPr>
              <a:t>Lactation: A Guide for the Practitioner, 2nd Ed.2006. Jones and Bartlett Publishers, Inc. Mississauga, Canada</a:t>
            </a:r>
          </a:p>
          <a:p>
            <a:pPr eaLnBrk="1" hangingPunct="1"/>
            <a:endParaRPr lang="en-US" smtClean="0">
              <a:latin typeface="Arial" charset="0"/>
            </a:endParaRPr>
          </a:p>
          <a:p>
            <a:pPr eaLnBrk="1" hangingPunct="1"/>
            <a:endParaRPr lang="en-US"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A0683B49-DD7D-4473-AD72-F14125CCCF68}" type="slidenum">
              <a:rPr lang="en-US"/>
              <a:pPr/>
              <a:t>18</a:t>
            </a:fld>
            <a:endParaRPr lang="en-US"/>
          </a:p>
        </p:txBody>
      </p:sp>
      <p:sp>
        <p:nvSpPr>
          <p:cNvPr id="5017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A034DD9-3F66-4710-85FC-A520D0206EE6}" type="slidenum">
              <a:rPr lang="en-US" sz="1200"/>
              <a:pPr algn="r"/>
              <a:t>18</a:t>
            </a:fld>
            <a:endParaRPr lang="en-US" sz="1200"/>
          </a:p>
        </p:txBody>
      </p:sp>
      <p:sp>
        <p:nvSpPr>
          <p:cNvPr id="50180" name="Rectangle 2"/>
          <p:cNvSpPr>
            <a:spLocks noRot="1" noChangeArrowheads="1" noTextEdit="1"/>
          </p:cNvSpPr>
          <p:nvPr>
            <p:ph type="sldImg"/>
          </p:nvPr>
        </p:nvSpPr>
        <p:spPr>
          <a:ln/>
        </p:spPr>
      </p:sp>
      <p:sp>
        <p:nvSpPr>
          <p:cNvPr id="50181" name="Rectangle 3"/>
          <p:cNvSpPr>
            <a:spLocks noGrp="1" noChangeArrowheads="1"/>
          </p:cNvSpPr>
          <p:nvPr>
            <p:ph type="body" idx="1"/>
          </p:nvPr>
        </p:nvSpPr>
        <p:spPr>
          <a:noFill/>
          <a:ln/>
        </p:spPr>
        <p:txBody>
          <a:bodyPr/>
          <a:lstStyle/>
          <a:p>
            <a:pPr eaLnBrk="1" hangingPunct="1"/>
            <a:r>
              <a:rPr lang="en-US" b="1" smtClean="0">
                <a:solidFill>
                  <a:srgbClr val="FF3300"/>
                </a:solidFill>
                <a:latin typeface="Arial" charset="0"/>
              </a:rPr>
              <a:t>Normal milk transfer</a:t>
            </a:r>
          </a:p>
          <a:p>
            <a:pPr eaLnBrk="1" hangingPunct="1">
              <a:buFontTx/>
              <a:buChar char="•"/>
            </a:pPr>
            <a:r>
              <a:rPr lang="en-US" smtClean="0">
                <a:solidFill>
                  <a:srgbClr val="FF3300"/>
                </a:solidFill>
                <a:latin typeface="Arial" charset="0"/>
              </a:rPr>
              <a:t> Infant content at end of feeding; feeding time roughly 30 minutes 	</a:t>
            </a:r>
          </a:p>
          <a:p>
            <a:pPr eaLnBrk="1" hangingPunct="1">
              <a:buFontTx/>
              <a:buChar char="•"/>
            </a:pPr>
            <a:r>
              <a:rPr lang="en-US" smtClean="0">
                <a:solidFill>
                  <a:srgbClr val="FF3300"/>
                </a:solidFill>
                <a:latin typeface="Arial" charset="0"/>
              </a:rPr>
              <a:t> Infrequent pauses and longer periods of active suckling 	</a:t>
            </a:r>
          </a:p>
          <a:p>
            <a:pPr eaLnBrk="1" hangingPunct="1">
              <a:buFontTx/>
              <a:buChar char="•"/>
            </a:pPr>
            <a:r>
              <a:rPr lang="en-US" smtClean="0">
                <a:solidFill>
                  <a:srgbClr val="FF3300"/>
                </a:solidFill>
                <a:latin typeface="Arial" charset="0"/>
              </a:rPr>
              <a:t> In exclusively breastfed babies, see bright yellow stools by day 5 of life and return to birth weight by day 10 of life</a:t>
            </a:r>
          </a:p>
          <a:p>
            <a:pPr eaLnBrk="1" hangingPunct="1"/>
            <a:endParaRPr lang="en-US" smtClean="0">
              <a:solidFill>
                <a:srgbClr val="FF3300"/>
              </a:solidFill>
              <a:latin typeface="Arial" charset="0"/>
            </a:endParaRPr>
          </a:p>
          <a:p>
            <a:pPr eaLnBrk="1" hangingPunct="1"/>
            <a:r>
              <a:rPr lang="en-US" b="1" smtClean="0">
                <a:solidFill>
                  <a:srgbClr val="FF3300"/>
                </a:solidFill>
                <a:latin typeface="Arial" charset="0"/>
              </a:rPr>
              <a:t>Low milk transfer</a:t>
            </a:r>
            <a:endParaRPr lang="en-US" smtClean="0">
              <a:solidFill>
                <a:srgbClr val="FF3300"/>
              </a:solidFill>
              <a:latin typeface="Arial" charset="0"/>
            </a:endParaRPr>
          </a:p>
          <a:p>
            <a:pPr eaLnBrk="1" hangingPunct="1">
              <a:buFontTx/>
              <a:buChar char="•"/>
            </a:pPr>
            <a:r>
              <a:rPr lang="en-US" smtClean="0">
                <a:solidFill>
                  <a:srgbClr val="FF3300"/>
                </a:solidFill>
                <a:latin typeface="Arial" charset="0"/>
              </a:rPr>
              <a:t> Infant still rooting, fussy, and needing to suck after 30 minutes </a:t>
            </a:r>
          </a:p>
          <a:p>
            <a:pPr eaLnBrk="1" hangingPunct="1">
              <a:buFontTx/>
              <a:buChar char="•"/>
            </a:pPr>
            <a:r>
              <a:rPr lang="en-US" smtClean="0">
                <a:solidFill>
                  <a:srgbClr val="FF3300"/>
                </a:solidFill>
                <a:latin typeface="Arial" charset="0"/>
              </a:rPr>
              <a:t> Frequent long pauses and short bursts of suckling</a:t>
            </a:r>
          </a:p>
          <a:p>
            <a:pPr eaLnBrk="1" hangingPunct="1">
              <a:buFontTx/>
              <a:buChar char="•"/>
            </a:pPr>
            <a:r>
              <a:rPr lang="en-US" smtClean="0">
                <a:solidFill>
                  <a:srgbClr val="FF3300"/>
                </a:solidFill>
                <a:latin typeface="Arial" charset="0"/>
              </a:rPr>
              <a:t> Lack of bright yellow stools by day 5 of life and return to birth weight by day 10 of life </a:t>
            </a:r>
            <a:endParaRPr lang="en-US" smtClean="0">
              <a:latin typeface="Arial" charset="0"/>
            </a:endParaRPr>
          </a:p>
          <a:p>
            <a:pPr eaLnBrk="1" hangingPunct="1"/>
            <a:endParaRPr lang="en-US" smtClean="0">
              <a:latin typeface="Arial" charset="0"/>
            </a:endParaRPr>
          </a:p>
          <a:p>
            <a:pPr eaLnBrk="1" hangingPunct="1"/>
            <a:r>
              <a:rPr lang="en-US" smtClean="0">
                <a:latin typeface="Arial" charset="0"/>
              </a:rPr>
              <a:t>Additional clinical information related to slow weight gain - </a:t>
            </a:r>
          </a:p>
          <a:p>
            <a:pPr eaLnBrk="1" hangingPunct="1"/>
            <a:endParaRPr lang="en-US" smtClean="0">
              <a:latin typeface="Arial" charset="0"/>
            </a:endParaRPr>
          </a:p>
          <a:p>
            <a:pPr eaLnBrk="1" hangingPunct="1"/>
            <a:r>
              <a:rPr lang="en-US" smtClean="0">
                <a:latin typeface="Arial" charset="0"/>
              </a:rPr>
              <a:t>In each 24 hours baby has:</a:t>
            </a:r>
          </a:p>
          <a:p>
            <a:pPr eaLnBrk="1" hangingPunct="1"/>
            <a:r>
              <a:rPr lang="en-US" smtClean="0">
                <a:latin typeface="Arial" charset="0"/>
              </a:rPr>
              <a:t>• </a:t>
            </a:r>
            <a:r>
              <a:rPr lang="en-US" u="sng" smtClean="0">
                <a:latin typeface="Arial" charset="0"/>
              </a:rPr>
              <a:t>&gt;</a:t>
            </a:r>
            <a:r>
              <a:rPr lang="en-US" smtClean="0">
                <a:latin typeface="Arial" charset="0"/>
              </a:rPr>
              <a:t> 6 wet diapers, pale dilute urine</a:t>
            </a:r>
          </a:p>
          <a:p>
            <a:pPr eaLnBrk="1" hangingPunct="1"/>
            <a:r>
              <a:rPr lang="en-US" smtClean="0">
                <a:latin typeface="Arial" charset="0"/>
              </a:rPr>
              <a:t>• 4-6 breast stools</a:t>
            </a:r>
          </a:p>
          <a:p>
            <a:pPr eaLnBrk="1" hangingPunct="1"/>
            <a:r>
              <a:rPr lang="en-US" smtClean="0">
                <a:latin typeface="Arial" charset="0"/>
              </a:rPr>
              <a:t>• Feeding 8 to 12 times at breast and mother notes consistent let down reflex</a:t>
            </a:r>
          </a:p>
          <a:p>
            <a:pPr lvl="2" eaLnBrk="1" hangingPunct="1"/>
            <a:endParaRPr lang="en-US" smtClean="0">
              <a:latin typeface="Arial" charset="0"/>
              <a:ea typeface="ＭＳ Ｐゴシック" pitchFamily="77" charset="-128"/>
            </a:endParaRPr>
          </a:p>
          <a:p>
            <a:pPr eaLnBrk="1" hangingPunct="1"/>
            <a:r>
              <a:rPr lang="en-US" smtClean="0">
                <a:latin typeface="Arial" charset="0"/>
              </a:rPr>
              <a:t>Additional warning signs in clinical information related to failure to thrive – </a:t>
            </a:r>
          </a:p>
          <a:p>
            <a:pPr eaLnBrk="1" hangingPunct="1"/>
            <a:endParaRPr lang="en-US" smtClean="0">
              <a:latin typeface="Arial" charset="0"/>
            </a:endParaRPr>
          </a:p>
          <a:p>
            <a:pPr eaLnBrk="1" hangingPunct="1"/>
            <a:r>
              <a:rPr lang="en-US" smtClean="0">
                <a:latin typeface="Arial" charset="0"/>
              </a:rPr>
              <a:t>In each 24 hours baby has:</a:t>
            </a:r>
          </a:p>
          <a:p>
            <a:pPr eaLnBrk="1" hangingPunct="1"/>
            <a:r>
              <a:rPr lang="en-US" smtClean="0">
                <a:latin typeface="Arial" charset="0"/>
              </a:rPr>
              <a:t>• Few wet diapers &lt; 6, urine dark with strong odor</a:t>
            </a:r>
          </a:p>
          <a:p>
            <a:pPr eaLnBrk="1" hangingPunct="1"/>
            <a:r>
              <a:rPr lang="en-US" smtClean="0">
                <a:latin typeface="Arial" charset="0"/>
              </a:rPr>
              <a:t>• Infrequent scant stools, darker green to brown color</a:t>
            </a:r>
          </a:p>
          <a:p>
            <a:pPr eaLnBrk="1" hangingPunct="1"/>
            <a:r>
              <a:rPr lang="en-US" smtClean="0">
                <a:latin typeface="Arial" charset="0"/>
              </a:rPr>
              <a:t>• Feedings &lt; 8, duration short (&lt;10 minutes each side)</a:t>
            </a:r>
          </a:p>
          <a:p>
            <a:pPr eaLnBrk="1" hangingPunct="1"/>
            <a:r>
              <a:rPr lang="en-US" smtClean="0">
                <a:latin typeface="Arial" charset="0"/>
              </a:rPr>
              <a:t>• Mother unsure about let down reflex</a:t>
            </a:r>
          </a:p>
          <a:p>
            <a:pPr eaLnBrk="1" hangingPunct="1"/>
            <a:endParaRPr lang="en-US"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39A684C4-857F-44BF-BD91-82C8368C9AB1}" type="slidenum">
              <a:rPr lang="en-US"/>
              <a:pPr/>
              <a:t>19</a:t>
            </a:fld>
            <a:endParaRPr lang="en-US"/>
          </a:p>
        </p:txBody>
      </p:sp>
      <p:sp>
        <p:nvSpPr>
          <p:cNvPr id="52227" name="Rectangle 2"/>
          <p:cNvSpPr>
            <a:spLocks noRo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r>
              <a:rPr lang="en-US" smtClean="0">
                <a:latin typeface="Arial" charset="0"/>
              </a:rPr>
              <a:t>Normal weight loss by type of feeding first 2 to 3 weeks of life:</a:t>
            </a:r>
          </a:p>
          <a:p>
            <a:pPr eaLnBrk="1" hangingPunct="1"/>
            <a:r>
              <a:rPr lang="en-US" smtClean="0">
                <a:solidFill>
                  <a:schemeClr val="bg1"/>
                </a:solidFill>
                <a:latin typeface="Arial" charset="0"/>
              </a:rPr>
              <a:t>Type of Feed	Median		95</a:t>
            </a:r>
            <a:r>
              <a:rPr lang="en-US" baseline="20000" smtClean="0">
                <a:solidFill>
                  <a:schemeClr val="bg1"/>
                </a:solidFill>
                <a:latin typeface="Arial" charset="0"/>
              </a:rPr>
              <a:t>th</a:t>
            </a:r>
            <a:r>
              <a:rPr lang="en-US" smtClean="0">
                <a:solidFill>
                  <a:schemeClr val="bg1"/>
                </a:solidFill>
                <a:latin typeface="Arial" charset="0"/>
              </a:rPr>
              <a:t> percentile	Median time to maximum weight loss</a:t>
            </a:r>
          </a:p>
          <a:p>
            <a:pPr eaLnBrk="1" hangingPunct="1"/>
            <a:r>
              <a:rPr lang="en-US" smtClean="0">
                <a:solidFill>
                  <a:srgbClr val="FF3300"/>
                </a:solidFill>
                <a:latin typeface="Arial" charset="0"/>
              </a:rPr>
              <a:t>Breast		6.6 (6.3-6.9)	                11.8 (11.2-12.9)       	2.7 days</a:t>
            </a:r>
          </a:p>
          <a:p>
            <a:pPr eaLnBrk="1" hangingPunct="1"/>
            <a:r>
              <a:rPr lang="en-US" smtClean="0">
                <a:solidFill>
                  <a:srgbClr val="FF3300"/>
                </a:solidFill>
                <a:latin typeface="Arial" charset="0"/>
              </a:rPr>
              <a:t>Formula		3.5 (3.0-3.9)		8.4 (7.8-8.9)		2.7 days</a:t>
            </a:r>
          </a:p>
          <a:p>
            <a:pPr eaLnBrk="1" hangingPunct="1"/>
            <a:r>
              <a:rPr lang="en-US" smtClean="0">
                <a:solidFill>
                  <a:srgbClr val="FF3300"/>
                </a:solidFill>
                <a:latin typeface="Arial" charset="0"/>
              </a:rPr>
              <a:t>Mixed		5.9 (4.8-6.9)		11.5 (10.6-12.8)</a:t>
            </a:r>
          </a:p>
          <a:p>
            <a:pPr eaLnBrk="1" hangingPunct="1"/>
            <a:endParaRPr lang="en-US" smtClean="0">
              <a:solidFill>
                <a:srgbClr val="FF3300"/>
              </a:solidFill>
              <a:latin typeface="Arial" charset="0"/>
            </a:endParaRPr>
          </a:p>
          <a:p>
            <a:pPr eaLnBrk="1" hangingPunct="1">
              <a:spcBef>
                <a:spcPct val="0"/>
              </a:spcBef>
            </a:pPr>
            <a:r>
              <a:rPr lang="en-US" sz="1800" smtClean="0">
                <a:solidFill>
                  <a:srgbClr val="FF3300"/>
                </a:solidFill>
                <a:latin typeface="Arial" charset="0"/>
              </a:rPr>
              <a:t>Scanlon KS, Alexander MP, Serdula MK et al. Assessment of Infant Feeding: The Validity of Measuring Milk Intake Nutrition Reviews 2002; 60(8):235-251</a:t>
            </a:r>
          </a:p>
          <a:p>
            <a:pPr eaLnBrk="1" hangingPunct="1">
              <a:spcBef>
                <a:spcPct val="0"/>
              </a:spcBef>
            </a:pPr>
            <a:endParaRPr lang="en-US" smtClean="0">
              <a:solidFill>
                <a:srgbClr val="FF3300"/>
              </a:solidFill>
              <a:latin typeface="Arial" charset="0"/>
            </a:endParaRPr>
          </a:p>
          <a:p>
            <a:pPr eaLnBrk="1" hangingPunct="1">
              <a:spcBef>
                <a:spcPct val="0"/>
              </a:spcBef>
            </a:pPr>
            <a:r>
              <a:rPr lang="en-US" smtClean="0">
                <a:solidFill>
                  <a:srgbClr val="FF3300"/>
                </a:solidFill>
                <a:latin typeface="Arial" charset="0"/>
              </a:rPr>
              <a:t>P D Macdonald, S R M Ross, L Grant, D Young. Arch Dis Child Fetal Neonatal Ed 2003;88:F472–F476</a:t>
            </a:r>
          </a:p>
          <a:p>
            <a:pPr eaLnBrk="1" hangingPunct="1"/>
            <a:endParaRPr lang="en-US" smtClean="0">
              <a:solidFill>
                <a:srgbClr val="FF3300"/>
              </a:solidFill>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A3A1FB43-1A67-443A-9697-630DCA07B66B}" type="slidenum">
              <a:rPr lang="en-US"/>
              <a:pPr/>
              <a:t>20</a:t>
            </a:fld>
            <a:endParaRPr lang="en-US"/>
          </a:p>
        </p:txBody>
      </p:sp>
      <p:sp>
        <p:nvSpPr>
          <p:cNvPr id="5427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B79EEB4-E845-480D-A0CF-4D59F5ECFFAC}" type="slidenum">
              <a:rPr lang="en-US" sz="1200"/>
              <a:pPr algn="r"/>
              <a:t>20</a:t>
            </a:fld>
            <a:endParaRPr lang="en-US" sz="1200"/>
          </a:p>
        </p:txBody>
      </p:sp>
      <p:sp>
        <p:nvSpPr>
          <p:cNvPr id="54276" name="Rectangle 2"/>
          <p:cNvSpPr>
            <a:spLocks noRot="1" noChangeArrowheads="1" noTextEdit="1"/>
          </p:cNvSpPr>
          <p:nvPr>
            <p:ph type="sldImg"/>
          </p:nvPr>
        </p:nvSpPr>
        <p:spPr>
          <a:ln/>
        </p:spPr>
      </p:sp>
      <p:sp>
        <p:nvSpPr>
          <p:cNvPr id="54277" name="Rectangle 3"/>
          <p:cNvSpPr>
            <a:spLocks noGrp="1" noChangeArrowheads="1"/>
          </p:cNvSpPr>
          <p:nvPr>
            <p:ph type="body" idx="1"/>
          </p:nvPr>
        </p:nvSpPr>
        <p:spPr>
          <a:noFill/>
          <a:ln/>
        </p:spPr>
        <p:txBody>
          <a:bodyPr/>
          <a:lstStyle/>
          <a:p>
            <a:pPr eaLnBrk="1" hangingPunct="1"/>
            <a:r>
              <a:rPr lang="en-US" smtClean="0">
                <a:latin typeface="Arial" charset="0"/>
              </a:rPr>
              <a:t>Study of exclusive breastfed infants:</a:t>
            </a:r>
          </a:p>
          <a:p>
            <a:pPr eaLnBrk="1" hangingPunct="1"/>
            <a:r>
              <a:rPr lang="en-US" sz="1000" smtClean="0">
                <a:latin typeface="Arial" charset="0"/>
              </a:rPr>
              <a:t>• Inadequate breastfeeding was 4.1%, 169/4136</a:t>
            </a:r>
          </a:p>
          <a:p>
            <a:pPr eaLnBrk="1" hangingPunct="1"/>
            <a:r>
              <a:rPr lang="en-US" sz="1000" smtClean="0">
                <a:latin typeface="Arial" charset="0"/>
              </a:rPr>
              <a:t>• Hypernatremia (Na </a:t>
            </a:r>
            <a:r>
              <a:rPr lang="en-US" sz="1000" u="sng" smtClean="0">
                <a:latin typeface="Arial" charset="0"/>
              </a:rPr>
              <a:t>&gt;</a:t>
            </a:r>
            <a:r>
              <a:rPr lang="en-US" sz="1000" smtClean="0">
                <a:latin typeface="Arial" charset="0"/>
              </a:rPr>
              <a:t> 150 mEq/dl)</a:t>
            </a:r>
          </a:p>
          <a:p>
            <a:pPr eaLnBrk="1" hangingPunct="1"/>
            <a:r>
              <a:rPr lang="en-US" sz="1000" smtClean="0">
                <a:latin typeface="Arial" charset="0"/>
              </a:rPr>
              <a:t>• Excess weight loss mean 15.9% range (5.4-32.7%)</a:t>
            </a:r>
          </a:p>
          <a:p>
            <a:pPr eaLnBrk="1" hangingPunct="1"/>
            <a:r>
              <a:rPr lang="en-US" sz="1000" smtClean="0">
                <a:latin typeface="Arial" charset="0"/>
              </a:rPr>
              <a:t>• Vaginal deliveries 75.7%, First time mothers 74.6%</a:t>
            </a:r>
          </a:p>
          <a:p>
            <a:pPr eaLnBrk="1" hangingPunct="1"/>
            <a:endParaRPr lang="en-US" sz="1000" smtClean="0">
              <a:latin typeface="Arial" charset="0"/>
            </a:endParaRPr>
          </a:p>
          <a:p>
            <a:pPr eaLnBrk="1" hangingPunct="1"/>
            <a:r>
              <a:rPr lang="en-US" sz="1000" smtClean="0">
                <a:latin typeface="Arial" charset="0"/>
              </a:rPr>
              <a:t>Major presenting symptoms</a:t>
            </a:r>
          </a:p>
          <a:p>
            <a:pPr eaLnBrk="1" hangingPunct="1"/>
            <a:r>
              <a:rPr lang="en-US" sz="1000" smtClean="0">
                <a:latin typeface="Arial" charset="0"/>
              </a:rPr>
              <a:t>• </a:t>
            </a:r>
            <a:r>
              <a:rPr lang="en-US" sz="900" smtClean="0">
                <a:latin typeface="Arial" charset="0"/>
              </a:rPr>
              <a:t>Neonatal jaundice (47.3%) and</a:t>
            </a:r>
          </a:p>
          <a:p>
            <a:pPr eaLnBrk="1" hangingPunct="1"/>
            <a:r>
              <a:rPr lang="en-US" sz="900" smtClean="0">
                <a:latin typeface="Arial" charset="0"/>
              </a:rPr>
              <a:t>• Poor infant suck (29.6%)</a:t>
            </a:r>
          </a:p>
          <a:p>
            <a:pPr eaLnBrk="1" hangingPunct="1"/>
            <a:endParaRPr lang="en-US" sz="900" smtClean="0">
              <a:latin typeface="Arial" charset="0"/>
            </a:endParaRPr>
          </a:p>
          <a:p>
            <a:pPr eaLnBrk="1" hangingPunct="1"/>
            <a:r>
              <a:rPr lang="en-US" sz="900" smtClean="0">
                <a:latin typeface="Arial" charset="0"/>
              </a:rPr>
              <a:t>Maternal factors included:</a:t>
            </a:r>
          </a:p>
          <a:p>
            <a:pPr eaLnBrk="1" hangingPunct="1"/>
            <a:r>
              <a:rPr lang="en-US" sz="900" smtClean="0">
                <a:latin typeface="Arial" charset="0"/>
              </a:rPr>
              <a:t>• </a:t>
            </a:r>
            <a:r>
              <a:rPr lang="en-US" smtClean="0">
                <a:latin typeface="Arial" charset="0"/>
              </a:rPr>
              <a:t>Higher rates of cesarean section</a:t>
            </a:r>
          </a:p>
          <a:p>
            <a:pPr eaLnBrk="1" hangingPunct="1"/>
            <a:r>
              <a:rPr lang="en-US" smtClean="0">
                <a:latin typeface="Arial" charset="0"/>
              </a:rPr>
              <a:t>• Breastfeeding difficulties</a:t>
            </a:r>
          </a:p>
          <a:p>
            <a:pPr eaLnBrk="1" hangingPunct="1"/>
            <a:r>
              <a:rPr lang="en-US" smtClean="0">
                <a:latin typeface="Arial" charset="0"/>
              </a:rPr>
              <a:t>• Use of heater in home</a:t>
            </a:r>
          </a:p>
          <a:p>
            <a:pPr eaLnBrk="1" hangingPunct="1"/>
            <a:r>
              <a:rPr lang="en-US" smtClean="0">
                <a:latin typeface="Arial" charset="0"/>
              </a:rPr>
              <a:t>• Lower maternal education</a:t>
            </a:r>
          </a:p>
          <a:p>
            <a:pPr eaLnBrk="1" hangingPunct="1"/>
            <a:endParaRPr lang="en-US" sz="900" smtClean="0">
              <a:latin typeface="Arial" charset="0"/>
            </a:endParaRPr>
          </a:p>
          <a:p>
            <a:pPr eaLnBrk="1" hangingPunct="1"/>
            <a:r>
              <a:rPr lang="en-US" sz="900" smtClean="0">
                <a:latin typeface="Arial" charset="0"/>
              </a:rPr>
              <a:t>Infant factors included:</a:t>
            </a:r>
          </a:p>
          <a:p>
            <a:pPr eaLnBrk="1" hangingPunct="1"/>
            <a:r>
              <a:rPr lang="en-US" sz="900" smtClean="0">
                <a:latin typeface="Arial" charset="0"/>
              </a:rPr>
              <a:t>• </a:t>
            </a:r>
            <a:r>
              <a:rPr lang="en-US" smtClean="0">
                <a:latin typeface="Arial" charset="0"/>
              </a:rPr>
              <a:t>less than four stools/24 hours</a:t>
            </a:r>
          </a:p>
          <a:p>
            <a:pPr eaLnBrk="1" hangingPunct="1"/>
            <a:r>
              <a:rPr lang="en-US" smtClean="0">
                <a:latin typeface="Arial" charset="0"/>
              </a:rPr>
              <a:t>• pink diaper</a:t>
            </a:r>
          </a:p>
          <a:p>
            <a:pPr eaLnBrk="1" hangingPunct="1"/>
            <a:r>
              <a:rPr lang="en-US" smtClean="0">
                <a:latin typeface="Arial" charset="0"/>
              </a:rPr>
              <a:t>• mean weight loss in neonates with pink diaper</a:t>
            </a:r>
          </a:p>
          <a:p>
            <a:pPr eaLnBrk="1" hangingPunct="1"/>
            <a:r>
              <a:rPr lang="en-US" smtClean="0">
                <a:latin typeface="Arial" charset="0"/>
              </a:rPr>
              <a:t>• mean uric acid concentration in neonates with pink diaper</a:t>
            </a:r>
          </a:p>
          <a:p>
            <a:pPr eaLnBrk="1" hangingPunct="1"/>
            <a:r>
              <a:rPr lang="en-US" smtClean="0">
                <a:latin typeface="Arial" charset="0"/>
              </a:rPr>
              <a:t>• fever in hypernatremic neonates</a:t>
            </a:r>
          </a:p>
          <a:p>
            <a:pPr eaLnBrk="1" hangingPunct="1"/>
            <a:r>
              <a:rPr lang="en-US" smtClean="0">
                <a:latin typeface="Arial" charset="0"/>
              </a:rPr>
              <a:t>• the correlation of weight loss with both serum sodium and uric acid concentrations</a:t>
            </a:r>
          </a:p>
          <a:p>
            <a:pPr lvl="1" eaLnBrk="1" hangingPunct="1"/>
            <a:endParaRPr lang="en-US" sz="900" smtClean="0">
              <a:latin typeface="Arial" charset="0"/>
              <a:ea typeface="ＭＳ Ｐゴシック" pitchFamily="77"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830FA213-971F-420D-987F-F0F50585C6BC}" type="slidenum">
              <a:rPr lang="en-US"/>
              <a:pPr/>
              <a:t>21</a:t>
            </a:fld>
            <a:endParaRPr lang="en-US"/>
          </a:p>
        </p:txBody>
      </p:sp>
      <p:sp>
        <p:nvSpPr>
          <p:cNvPr id="56323" name="Rectangle 2"/>
          <p:cNvSpPr>
            <a:spLocks noRo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US" smtClean="0">
                <a:latin typeface="Arial" charset="0"/>
              </a:rPr>
              <a:t>Additional history for infant includes history of poor suck, sleep long intervals, infrequent feedings, and lethargy.</a:t>
            </a:r>
          </a:p>
          <a:p>
            <a:pPr eaLnBrk="1" hangingPunct="1"/>
            <a:endParaRPr lang="en-US" smtClean="0">
              <a:latin typeface="Arial" charset="0"/>
            </a:endParaRPr>
          </a:p>
          <a:p>
            <a:pPr eaLnBrk="1" hangingPunct="1"/>
            <a:r>
              <a:rPr lang="en-US" smtClean="0">
                <a:latin typeface="Arial" charset="0"/>
              </a:rPr>
              <a:t>Stat lab studies should include:</a:t>
            </a:r>
          </a:p>
          <a:p>
            <a:pPr eaLnBrk="1" hangingPunct="1"/>
            <a:r>
              <a:rPr lang="en-US" sz="1000" smtClean="0">
                <a:latin typeface="Arial" charset="0"/>
              </a:rPr>
              <a:t>• Electrolytes (sodium, potassium, chloride, CO2)</a:t>
            </a:r>
          </a:p>
          <a:p>
            <a:pPr eaLnBrk="1" hangingPunct="1"/>
            <a:r>
              <a:rPr lang="en-US" sz="1000" smtClean="0">
                <a:latin typeface="Arial" charset="0"/>
              </a:rPr>
              <a:t>• BUN, creatinine</a:t>
            </a:r>
          </a:p>
          <a:p>
            <a:pPr eaLnBrk="1" hangingPunct="1"/>
            <a:r>
              <a:rPr lang="en-US" sz="1000" smtClean="0">
                <a:latin typeface="Arial" charset="0"/>
              </a:rPr>
              <a:t>• Hematocrit</a:t>
            </a:r>
          </a:p>
          <a:p>
            <a:pPr eaLnBrk="1" hangingPunct="1"/>
            <a:r>
              <a:rPr lang="en-US" sz="1000" smtClean="0">
                <a:latin typeface="Arial" charset="0"/>
              </a:rPr>
              <a:t>• Bilirubin if jaundiced</a:t>
            </a:r>
          </a:p>
          <a:p>
            <a:pPr eaLnBrk="1" hangingPunct="1"/>
            <a:endParaRPr lang="en-US" smtClean="0">
              <a:latin typeface="Arial" charset="0"/>
            </a:endParaRPr>
          </a:p>
          <a:p>
            <a:pPr eaLnBrk="1" hangingPunct="1"/>
            <a:r>
              <a:rPr lang="en-US" smtClean="0">
                <a:latin typeface="Arial" charset="0"/>
              </a:rPr>
              <a:t>Specifically when infant electrolyte abnormalities detected, test of breast milk:</a:t>
            </a:r>
          </a:p>
          <a:p>
            <a:pPr eaLnBrk="1" hangingPunct="1"/>
            <a:r>
              <a:rPr lang="en-US" sz="1000" smtClean="0">
                <a:latin typeface="Arial" charset="0"/>
              </a:rPr>
              <a:t>• Test milk from each breast separately for sodium, chloride, potassium</a:t>
            </a:r>
          </a:p>
          <a:p>
            <a:pPr eaLnBrk="1" hangingPunct="1"/>
            <a:r>
              <a:rPr lang="en-US" sz="1000" smtClean="0">
                <a:latin typeface="Arial" charset="0"/>
              </a:rPr>
              <a:t>• Elevated sodium level related to inadequate lactose in breast milk</a:t>
            </a:r>
          </a:p>
          <a:p>
            <a:pPr eaLnBrk="1" hangingPunct="1"/>
            <a:r>
              <a:rPr lang="en-US" sz="1000" smtClean="0">
                <a:latin typeface="Arial" charset="0"/>
              </a:rPr>
              <a:t>• Increased osmolarity of milk similar to “weaning milk”</a:t>
            </a:r>
          </a:p>
          <a:p>
            <a:pPr eaLnBrk="1" hangingPunct="1"/>
            <a:endParaRPr lang="en-US" smtClean="0">
              <a:latin typeface="Arial" charset="0"/>
            </a:endParaRPr>
          </a:p>
          <a:p>
            <a:pPr eaLnBrk="1" hangingPunct="1"/>
            <a:r>
              <a:rPr lang="en-US" smtClean="0">
                <a:latin typeface="Arial" charset="0"/>
              </a:rPr>
              <a:t>In addition to IV rehydration:</a:t>
            </a:r>
          </a:p>
          <a:p>
            <a:pPr eaLnBrk="1" hangingPunct="1"/>
            <a:r>
              <a:rPr lang="en-US" smtClean="0">
                <a:latin typeface="Arial" charset="0"/>
              </a:rPr>
              <a:t>• Maintain lactation, monitor milk sodium levels</a:t>
            </a:r>
          </a:p>
          <a:p>
            <a:pPr eaLnBrk="1" hangingPunct="1"/>
            <a:r>
              <a:rPr lang="en-US" smtClean="0">
                <a:latin typeface="Arial" charset="0"/>
              </a:rPr>
              <a:t>• Resume breastfeeding as milk sodium levels normalize and IV fluids tapered</a:t>
            </a:r>
          </a:p>
          <a:p>
            <a:pPr eaLnBrk="1" hangingPunct="1"/>
            <a:endParaRPr 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B356824B-C207-43CF-BEA7-D2B0328B67C9}" type="slidenum">
              <a:rPr lang="en-US"/>
              <a:pPr/>
              <a:t>3</a:t>
            </a:fld>
            <a:endParaRPr lang="en-US"/>
          </a:p>
        </p:txBody>
      </p:sp>
      <p:sp>
        <p:nvSpPr>
          <p:cNvPr id="2048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AF6A35A-3046-4C5E-9ADF-77B2F40DD6E7}" type="slidenum">
              <a:rPr lang="en-US" sz="1200"/>
              <a:pPr algn="r"/>
              <a:t>3</a:t>
            </a:fld>
            <a:endParaRPr lang="en-US" sz="1200"/>
          </a:p>
        </p:txBody>
      </p:sp>
      <p:sp>
        <p:nvSpPr>
          <p:cNvPr id="20484" name="Rectangle 2"/>
          <p:cNvSpPr>
            <a:spLocks noRot="1" noChangeArrowheads="1" noTextEdit="1"/>
          </p:cNvSpPr>
          <p:nvPr>
            <p:ph type="sldImg"/>
          </p:nvPr>
        </p:nvSpPr>
        <p:spPr>
          <a:ln/>
        </p:spPr>
      </p:sp>
      <p:sp>
        <p:nvSpPr>
          <p:cNvPr id="20485"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p:cNvSpPr>
          <p:nvPr>
            <p:ph type="sldImg"/>
          </p:nvPr>
        </p:nvSpPr>
        <p:spPr>
          <a:ln/>
        </p:spPr>
      </p:sp>
      <p:sp>
        <p:nvSpPr>
          <p:cNvPr id="58371" name="Notes Placeholder 2"/>
          <p:cNvSpPr>
            <a:spLocks noGrp="1"/>
          </p:cNvSpPr>
          <p:nvPr>
            <p:ph type="body" idx="1"/>
          </p:nvPr>
        </p:nvSpPr>
        <p:spPr>
          <a:noFill/>
          <a:ln/>
        </p:spPr>
        <p:txBody>
          <a:bodyPr/>
          <a:lstStyle/>
          <a:p>
            <a:pPr lvl="1" eaLnBrk="1" hangingPunct="1">
              <a:lnSpc>
                <a:spcPct val="80000"/>
              </a:lnSpc>
              <a:buSzPct val="50000"/>
              <a:buFont typeface="Wingdings" pitchFamily="77" charset="2"/>
              <a:buNone/>
            </a:pPr>
            <a:r>
              <a:rPr lang="en-US" sz="1800" smtClean="0">
                <a:latin typeface="Arial" charset="0"/>
                <a:ea typeface="ＭＳ Ｐゴシック" pitchFamily="77" charset="-128"/>
              </a:rPr>
              <a:t>Lactogenesis II initiated by falling progesterone levels in the presence of high prolactin levels.</a:t>
            </a:r>
          </a:p>
          <a:p>
            <a:pPr lvl="1" eaLnBrk="1" hangingPunct="1">
              <a:lnSpc>
                <a:spcPct val="80000"/>
              </a:lnSpc>
              <a:buSzPct val="50000"/>
              <a:buFont typeface="Wingdings" pitchFamily="77" charset="2"/>
              <a:buNone/>
            </a:pPr>
            <a:r>
              <a:rPr lang="en-US" sz="1800" smtClean="0">
                <a:latin typeface="Arial" charset="0"/>
                <a:ea typeface="ＭＳ Ｐゴシック" pitchFamily="77" charset="-128"/>
              </a:rPr>
              <a:t>Progesterone levels fall 10 fold in first 4 days postpartum. Breast milk changes in constituents with decreased concentration of secretory IgA and lactoferrin.</a:t>
            </a:r>
          </a:p>
          <a:p>
            <a:pPr lvl="1" eaLnBrk="1" hangingPunct="1">
              <a:lnSpc>
                <a:spcPct val="80000"/>
              </a:lnSpc>
              <a:buSzPct val="50000"/>
              <a:buFont typeface="Wingdings" pitchFamily="77" charset="2"/>
              <a:buNone/>
            </a:pPr>
            <a:endParaRPr lang="en-US" sz="1800" smtClean="0">
              <a:latin typeface="Arial" charset="0"/>
              <a:ea typeface="ＭＳ Ｐゴシック" pitchFamily="77" charset="-128"/>
            </a:endParaRPr>
          </a:p>
          <a:p>
            <a:pPr eaLnBrk="1" hangingPunct="1"/>
            <a:endParaRPr lang="en-US" smtClean="0">
              <a:latin typeface="Arial" charset="0"/>
            </a:endParaRPr>
          </a:p>
        </p:txBody>
      </p:sp>
      <p:sp>
        <p:nvSpPr>
          <p:cNvPr id="58372" name="Slide Number Placeholder 3"/>
          <p:cNvSpPr>
            <a:spLocks noGrp="1"/>
          </p:cNvSpPr>
          <p:nvPr>
            <p:ph type="sldNum" sz="quarter" idx="5"/>
          </p:nvPr>
        </p:nvSpPr>
        <p:spPr>
          <a:noFill/>
        </p:spPr>
        <p:txBody>
          <a:bodyPr/>
          <a:lstStyle/>
          <a:p>
            <a:fld id="{C023DB73-15D4-4059-B169-0D2423D2F545}" type="slidenum">
              <a:rPr lang="en-US">
                <a:latin typeface="Calibri" pitchFamily="77" charset="0"/>
              </a:rPr>
              <a:pPr/>
              <a:t>22</a:t>
            </a:fld>
            <a:endParaRPr lang="en-US">
              <a:latin typeface="Calibri" pitchFamily="77"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p:cNvSpPr>
          <p:nvPr>
            <p:ph type="sldImg"/>
          </p:nvPr>
        </p:nvSpPr>
        <p:spPr>
          <a:ln/>
        </p:spPr>
      </p:sp>
      <p:sp>
        <p:nvSpPr>
          <p:cNvPr id="60419" name="Notes Placeholder 2"/>
          <p:cNvSpPr>
            <a:spLocks noGrp="1"/>
          </p:cNvSpPr>
          <p:nvPr>
            <p:ph type="body" idx="1"/>
          </p:nvPr>
        </p:nvSpPr>
        <p:spPr>
          <a:noFill/>
          <a:ln/>
        </p:spPr>
        <p:txBody>
          <a:bodyPr/>
          <a:lstStyle/>
          <a:p>
            <a:pPr eaLnBrk="1" hangingPunct="1"/>
            <a:r>
              <a:rPr lang="en-US" smtClean="0">
                <a:latin typeface="Arial" charset="0"/>
              </a:rPr>
              <a:t>Problems  with lactogenesis II are more common in women with minimal or no breast enlargement during pregnancy.</a:t>
            </a:r>
          </a:p>
          <a:p>
            <a:pPr eaLnBrk="1" hangingPunct="1"/>
            <a:endParaRPr lang="en-US" smtClean="0">
              <a:latin typeface="Arial" charset="0"/>
            </a:endParaRPr>
          </a:p>
          <a:p>
            <a:pPr eaLnBrk="1" hangingPunct="1"/>
            <a:r>
              <a:rPr lang="en-US" smtClean="0">
                <a:latin typeface="Arial" charset="0"/>
              </a:rPr>
              <a:t>Secondary failure due to breastfeeding difficulties is much more common than primary failure of lactogenesis  due to medical problems, breast  hypoplasia,  or altered maternal breast anatomy secondary to surgery.</a:t>
            </a:r>
          </a:p>
        </p:txBody>
      </p:sp>
      <p:sp>
        <p:nvSpPr>
          <p:cNvPr id="60420" name="Slide Number Placeholder 3"/>
          <p:cNvSpPr>
            <a:spLocks noGrp="1"/>
          </p:cNvSpPr>
          <p:nvPr>
            <p:ph type="sldNum" sz="quarter" idx="5"/>
          </p:nvPr>
        </p:nvSpPr>
        <p:spPr>
          <a:noFill/>
        </p:spPr>
        <p:txBody>
          <a:bodyPr/>
          <a:lstStyle/>
          <a:p>
            <a:fld id="{F8B918E2-6B2D-46DD-AB6C-CF14E4108839}" type="slidenum">
              <a:rPr lang="en-US"/>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p:cNvSpPr>
          <p:nvPr>
            <p:ph type="sldImg"/>
          </p:nvPr>
        </p:nvSpPr>
        <p:spPr>
          <a:ln/>
        </p:spPr>
      </p:sp>
      <p:sp>
        <p:nvSpPr>
          <p:cNvPr id="63491" name="Notes Placeholder 2"/>
          <p:cNvSpPr>
            <a:spLocks noGrp="1"/>
          </p:cNvSpPr>
          <p:nvPr>
            <p:ph type="body" idx="1"/>
          </p:nvPr>
        </p:nvSpPr>
        <p:spPr>
          <a:noFill/>
          <a:ln/>
        </p:spPr>
        <p:txBody>
          <a:bodyPr/>
          <a:lstStyle/>
          <a:p>
            <a:pPr eaLnBrk="1" hangingPunct="1"/>
            <a:r>
              <a:rPr lang="en-US" sz="1400" smtClean="0">
                <a:latin typeface="Arial" charset="0"/>
              </a:rPr>
              <a:t>True failed lactogenesis II is quite rare and  consideration  must be given to uncommon etiologies. Failed lactogenesis II can only be diagnosed when effective nursing  or manual expression of breast milk is occurring.</a:t>
            </a:r>
          </a:p>
          <a:p>
            <a:pPr eaLnBrk="1" hangingPunct="1"/>
            <a:endParaRPr lang="en-US" sz="1400" smtClean="0">
              <a:latin typeface="Arial" charset="0"/>
            </a:endParaRPr>
          </a:p>
          <a:p>
            <a:pPr eaLnBrk="1" hangingPunct="1"/>
            <a:r>
              <a:rPr lang="en-US" sz="1400" smtClean="0">
                <a:latin typeface="Arial" charset="0"/>
              </a:rPr>
              <a:t>Consider assessment of milk volume by using a hospital grade electric automatic pump and/or infant weighing before and after feeding. The use of these tests may  help to determine if there is currently  insufficient milk in the breasts or if the problem is the infant’s inability to extract the available milk (Neifert 2001)</a:t>
            </a:r>
          </a:p>
        </p:txBody>
      </p:sp>
      <p:sp>
        <p:nvSpPr>
          <p:cNvPr id="63492" name="Slide Number Placeholder 3"/>
          <p:cNvSpPr>
            <a:spLocks noGrp="1"/>
          </p:cNvSpPr>
          <p:nvPr>
            <p:ph type="sldNum" sz="quarter" idx="5"/>
          </p:nvPr>
        </p:nvSpPr>
        <p:spPr>
          <a:noFill/>
        </p:spPr>
        <p:txBody>
          <a:bodyPr/>
          <a:lstStyle/>
          <a:p>
            <a:fld id="{2D5F1512-47B0-4D22-8C52-4BD6461037A1}" type="slidenum">
              <a:rPr lang="en-US">
                <a:latin typeface="Calibri" pitchFamily="77" charset="0"/>
              </a:rPr>
              <a:pPr/>
              <a:t>25</a:t>
            </a:fld>
            <a:endParaRPr lang="en-US">
              <a:latin typeface="Calibri" pitchFamily="77"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p:cNvSpPr>
          <p:nvPr>
            <p:ph type="sldImg"/>
          </p:nvPr>
        </p:nvSpPr>
        <p:spPr>
          <a:ln/>
        </p:spPr>
      </p:sp>
      <p:sp>
        <p:nvSpPr>
          <p:cNvPr id="65539" name="Notes Placeholder 2"/>
          <p:cNvSpPr>
            <a:spLocks noGrp="1"/>
          </p:cNvSpPr>
          <p:nvPr>
            <p:ph type="body" idx="1"/>
          </p:nvPr>
        </p:nvSpPr>
        <p:spPr>
          <a:noFill/>
          <a:ln/>
        </p:spPr>
        <p:txBody>
          <a:bodyPr/>
          <a:lstStyle/>
          <a:p>
            <a:pPr eaLnBrk="1" hangingPunct="1"/>
            <a:r>
              <a:rPr lang="en-US" smtClean="0">
                <a:latin typeface="Arial" charset="0"/>
              </a:rPr>
              <a:t>Prolactin levels in postpartum lactating mothers at 10 days or less  (Betzold 2004)</a:t>
            </a:r>
          </a:p>
          <a:p>
            <a:pPr eaLnBrk="1" hangingPunct="1"/>
            <a:r>
              <a:rPr lang="en-US" smtClean="0">
                <a:latin typeface="Arial" charset="0"/>
              </a:rPr>
              <a:t>• 200 ng/ml (baseline)</a:t>
            </a:r>
          </a:p>
          <a:p>
            <a:pPr eaLnBrk="1" hangingPunct="1"/>
            <a:r>
              <a:rPr lang="en-US" smtClean="0">
                <a:latin typeface="Arial" charset="0"/>
              </a:rPr>
              <a:t>• 400 ng/mL (after breastfeeding)</a:t>
            </a:r>
          </a:p>
          <a:p>
            <a:pPr eaLnBrk="1" hangingPunct="1"/>
            <a:endParaRPr lang="en-US" smtClean="0">
              <a:latin typeface="Arial" charset="0"/>
            </a:endParaRPr>
          </a:p>
          <a:p>
            <a:pPr eaLnBrk="1" hangingPunct="1"/>
            <a:r>
              <a:rPr lang="en-US" smtClean="0">
                <a:latin typeface="Arial" charset="0"/>
              </a:rPr>
              <a:t>Levels in lactating mothers from 11–90 days postpartum</a:t>
            </a:r>
          </a:p>
          <a:p>
            <a:pPr eaLnBrk="1" hangingPunct="1"/>
            <a:r>
              <a:rPr lang="en-US" smtClean="0">
                <a:latin typeface="Arial" charset="0"/>
              </a:rPr>
              <a:t>• 60 ng/mL (baseline)</a:t>
            </a:r>
          </a:p>
          <a:p>
            <a:pPr eaLnBrk="1" hangingPunct="1"/>
            <a:r>
              <a:rPr lang="en-US" smtClean="0">
                <a:latin typeface="Arial" charset="0"/>
              </a:rPr>
              <a:t>• 220 ng/ml (after breastfeeding)</a:t>
            </a:r>
          </a:p>
          <a:p>
            <a:pPr eaLnBrk="1" hangingPunct="1"/>
            <a:endParaRPr lang="en-US" smtClean="0">
              <a:latin typeface="Arial" charset="0"/>
            </a:endParaRPr>
          </a:p>
          <a:p>
            <a:pPr eaLnBrk="1" hangingPunct="1"/>
            <a:r>
              <a:rPr lang="en-US" smtClean="0">
                <a:latin typeface="Arial" charset="0"/>
              </a:rPr>
              <a:t>Academy of Breastfeeding Medicine Protocol # 9: </a:t>
            </a:r>
            <a:r>
              <a:rPr lang="en-US" smtClean="0">
                <a:solidFill>
                  <a:srgbClr val="0000FF"/>
                </a:solidFill>
                <a:latin typeface="Arial" charset="0"/>
              </a:rPr>
              <a:t>www.bfmed.org/ace-files/protocol/prot9galactogoguesEnglish.pdf</a:t>
            </a:r>
          </a:p>
          <a:p>
            <a:pPr eaLnBrk="1" hangingPunct="1"/>
            <a:endParaRPr lang="en-US" smtClean="0">
              <a:solidFill>
                <a:srgbClr val="0000FF"/>
              </a:solidFill>
              <a:latin typeface="Arial" charset="0"/>
            </a:endParaRPr>
          </a:p>
          <a:p>
            <a:pPr eaLnBrk="1" hangingPunct="1"/>
            <a:r>
              <a:rPr lang="en-US" sz="900" smtClean="0">
                <a:solidFill>
                  <a:srgbClr val="FF3300"/>
                </a:solidFill>
                <a:latin typeface="Arial" charset="0"/>
              </a:rPr>
              <a:t>Watch “hands-on pumping” for an example of how a mother can use her hands with pumping to maximize milk production http://newborns.stanford.edu/Breastfeeding/MaxProduction.html</a:t>
            </a:r>
          </a:p>
          <a:p>
            <a:pPr eaLnBrk="1" hangingPunct="1"/>
            <a:endParaRPr lang="en-US" smtClean="0">
              <a:solidFill>
                <a:srgbClr val="0000FF"/>
              </a:solidFill>
              <a:latin typeface="Arial" charset="0"/>
            </a:endParaRPr>
          </a:p>
        </p:txBody>
      </p:sp>
      <p:sp>
        <p:nvSpPr>
          <p:cNvPr id="65540" name="Slide Number Placeholder 3"/>
          <p:cNvSpPr>
            <a:spLocks noGrp="1"/>
          </p:cNvSpPr>
          <p:nvPr>
            <p:ph type="sldNum" sz="quarter" idx="5"/>
          </p:nvPr>
        </p:nvSpPr>
        <p:spPr>
          <a:noFill/>
        </p:spPr>
        <p:txBody>
          <a:bodyPr/>
          <a:lstStyle/>
          <a:p>
            <a:fld id="{47CF36A5-0D24-4A62-B0F7-798004A35458}" type="slidenum">
              <a:rPr lang="en-US">
                <a:latin typeface="Calibri" pitchFamily="77" charset="0"/>
              </a:rPr>
              <a:pPr/>
              <a:t>26</a:t>
            </a:fld>
            <a:endParaRPr lang="en-US">
              <a:latin typeface="Calibri" pitchFamily="77"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p:cNvSpPr>
          <p:nvPr>
            <p:ph type="sldImg"/>
          </p:nvPr>
        </p:nvSpPr>
        <p:spPr>
          <a:ln/>
        </p:spPr>
      </p:sp>
      <p:sp>
        <p:nvSpPr>
          <p:cNvPr id="68611" name="Notes Placeholder 2"/>
          <p:cNvSpPr>
            <a:spLocks noGrp="1"/>
          </p:cNvSpPr>
          <p:nvPr>
            <p:ph type="body" idx="1"/>
          </p:nvPr>
        </p:nvSpPr>
        <p:spPr>
          <a:noFill/>
          <a:ln/>
        </p:spPr>
        <p:txBody>
          <a:bodyPr/>
          <a:lstStyle/>
          <a:p>
            <a:pPr eaLnBrk="1" hangingPunct="1">
              <a:lnSpc>
                <a:spcPct val="90000"/>
              </a:lnSpc>
            </a:pPr>
            <a:endParaRPr lang="en-US" smtClean="0">
              <a:latin typeface="Arial" charset="0"/>
            </a:endParaRPr>
          </a:p>
          <a:p>
            <a:pPr eaLnBrk="1" hangingPunct="1">
              <a:lnSpc>
                <a:spcPct val="90000"/>
              </a:lnSpc>
            </a:pPr>
            <a:endParaRPr lang="en-US" smtClean="0">
              <a:latin typeface="Arial" charset="0"/>
            </a:endParaRPr>
          </a:p>
          <a:p>
            <a:pPr eaLnBrk="1" hangingPunct="1">
              <a:lnSpc>
                <a:spcPct val="90000"/>
              </a:lnSpc>
            </a:pPr>
            <a:r>
              <a:rPr lang="en-US" smtClean="0">
                <a:latin typeface="Arial" charset="0"/>
              </a:rPr>
              <a:t>Patients or lactation consultants may request that physicians prescribe domperidone  from compounding pharmacies. FDA issued a caution due to small number of deaths with intravenous formulation and concerns regarding drug importation (American Academy of Breastfeeding Protocol #9). Small RCT (daSilva 2001) of 16 patients showed increase of 49.5 cc  with domperidone) compared to 8.0 cc with placebo (p&lt;0.05)</a:t>
            </a:r>
          </a:p>
          <a:p>
            <a:pPr eaLnBrk="1" hangingPunct="1"/>
            <a:endParaRPr lang="en-US" smtClean="0">
              <a:latin typeface="Arial" charset="0"/>
            </a:endParaRPr>
          </a:p>
        </p:txBody>
      </p:sp>
      <p:sp>
        <p:nvSpPr>
          <p:cNvPr id="68612" name="Slide Number Placeholder 3"/>
          <p:cNvSpPr>
            <a:spLocks noGrp="1"/>
          </p:cNvSpPr>
          <p:nvPr>
            <p:ph type="sldNum" sz="quarter" idx="5"/>
          </p:nvPr>
        </p:nvSpPr>
        <p:spPr>
          <a:noFill/>
        </p:spPr>
        <p:txBody>
          <a:bodyPr/>
          <a:lstStyle/>
          <a:p>
            <a:fld id="{B52974B0-B8EB-44A2-9431-2B5FD32B1B1D}" type="slidenum">
              <a:rPr lang="en-US">
                <a:latin typeface="Calibri" pitchFamily="77" charset="0"/>
              </a:rPr>
              <a:pPr/>
              <a:t>28</a:t>
            </a:fld>
            <a:endParaRPr lang="en-US">
              <a:latin typeface="Calibri" pitchFamily="77"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p:cNvSpPr>
          <p:nvPr>
            <p:ph type="sldImg"/>
          </p:nvPr>
        </p:nvSpPr>
        <p:spPr>
          <a:ln/>
        </p:spPr>
      </p:sp>
      <p:sp>
        <p:nvSpPr>
          <p:cNvPr id="70659" name="Notes Placeholder 2"/>
          <p:cNvSpPr>
            <a:spLocks noGrp="1"/>
          </p:cNvSpPr>
          <p:nvPr>
            <p:ph type="body" idx="1"/>
          </p:nvPr>
        </p:nvSpPr>
        <p:spPr>
          <a:noFill/>
          <a:ln/>
        </p:spPr>
        <p:txBody>
          <a:bodyPr/>
          <a:lstStyle/>
          <a:p>
            <a:pPr eaLnBrk="1" hangingPunct="1"/>
            <a:r>
              <a:rPr lang="en-US" smtClean="0">
                <a:latin typeface="Arial" charset="0"/>
              </a:rPr>
              <a:t>Uncommon problem.</a:t>
            </a:r>
          </a:p>
          <a:p>
            <a:pPr eaLnBrk="1" hangingPunct="1"/>
            <a:r>
              <a:rPr lang="en-US" smtClean="0">
                <a:latin typeface="Arial" charset="0"/>
              </a:rPr>
              <a:t>Breast milk production usually adjusts to match infant consumption.</a:t>
            </a:r>
          </a:p>
        </p:txBody>
      </p:sp>
      <p:sp>
        <p:nvSpPr>
          <p:cNvPr id="70660" name="Slide Number Placeholder 3"/>
          <p:cNvSpPr>
            <a:spLocks noGrp="1"/>
          </p:cNvSpPr>
          <p:nvPr>
            <p:ph type="sldNum" sz="quarter" idx="5"/>
          </p:nvPr>
        </p:nvSpPr>
        <p:spPr>
          <a:noFill/>
        </p:spPr>
        <p:txBody>
          <a:bodyPr/>
          <a:lstStyle/>
          <a:p>
            <a:fld id="{BC084A7B-4912-4CDB-8D8B-9CDC3FC702DB}" type="slidenum">
              <a:rPr lang="en-US">
                <a:latin typeface="Calibri" pitchFamily="77" charset="0"/>
              </a:rPr>
              <a:pPr/>
              <a:t>29</a:t>
            </a:fld>
            <a:endParaRPr lang="en-US">
              <a:latin typeface="Calibri" pitchFamily="77"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p:cNvSpPr>
          <p:nvPr>
            <p:ph type="sldImg"/>
          </p:nvPr>
        </p:nvSpPr>
        <p:spPr>
          <a:ln/>
        </p:spPr>
      </p:sp>
      <p:sp>
        <p:nvSpPr>
          <p:cNvPr id="72707" name="Notes Placeholder 2"/>
          <p:cNvSpPr>
            <a:spLocks noGrp="1"/>
          </p:cNvSpPr>
          <p:nvPr>
            <p:ph type="body" idx="1"/>
          </p:nvPr>
        </p:nvSpPr>
        <p:spPr>
          <a:noFill/>
          <a:ln/>
        </p:spPr>
        <p:txBody>
          <a:bodyPr/>
          <a:lstStyle/>
          <a:p>
            <a:pPr eaLnBrk="1" hangingPunct="1"/>
            <a:r>
              <a:rPr lang="en-US" smtClean="0">
                <a:latin typeface="Arial" charset="0"/>
              </a:rPr>
              <a:t>Practical advice yet lacks research/evidence basis. There is a case report series describing  treatment by completely as possible mechanical draining of both breast with a an electronic double pump then offering only one breast during each “block” period and gradually increasing blocks from 3 to 4 to 6 hours to decrease production. (Veldhuizen-Staas 2007)</a:t>
            </a:r>
          </a:p>
        </p:txBody>
      </p:sp>
      <p:sp>
        <p:nvSpPr>
          <p:cNvPr id="72708" name="Slide Number Placeholder 3"/>
          <p:cNvSpPr>
            <a:spLocks noGrp="1"/>
          </p:cNvSpPr>
          <p:nvPr>
            <p:ph type="sldNum" sz="quarter" idx="5"/>
          </p:nvPr>
        </p:nvSpPr>
        <p:spPr>
          <a:noFill/>
        </p:spPr>
        <p:txBody>
          <a:bodyPr/>
          <a:lstStyle/>
          <a:p>
            <a:fld id="{91656945-7F1A-4C02-A5A6-B5241CBC9CFB}" type="slidenum">
              <a:rPr lang="en-US">
                <a:latin typeface="Calibri" pitchFamily="77" charset="0"/>
              </a:rPr>
              <a:pPr/>
              <a:t>30</a:t>
            </a:fld>
            <a:endParaRPr lang="en-US">
              <a:latin typeface="Calibri" pitchFamily="77"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p:cNvSpPr>
          <p:nvPr>
            <p:ph type="sldImg"/>
          </p:nvPr>
        </p:nvSpPr>
        <p:spPr>
          <a:ln/>
        </p:spPr>
      </p:sp>
      <p:sp>
        <p:nvSpPr>
          <p:cNvPr id="74755" name="Notes Placeholder 2"/>
          <p:cNvSpPr>
            <a:spLocks noGrp="1"/>
          </p:cNvSpPr>
          <p:nvPr>
            <p:ph type="body" idx="1"/>
          </p:nvPr>
        </p:nvSpPr>
        <p:spPr>
          <a:noFill/>
          <a:ln/>
        </p:spPr>
        <p:txBody>
          <a:bodyPr/>
          <a:lstStyle/>
          <a:p>
            <a:pPr eaLnBrk="1" hangingPunct="1"/>
            <a:r>
              <a:rPr lang="en-US" smtClean="0">
                <a:latin typeface="Arial" charset="0"/>
              </a:rPr>
              <a:t>Mastitis, Academy of Breastfeeding medicine Protocol #4. </a:t>
            </a:r>
            <a:r>
              <a:rPr lang="en-US" i="1" smtClean="0">
                <a:latin typeface="Arial" charset="0"/>
              </a:rPr>
              <a:t>Breastfeeding Medicine </a:t>
            </a:r>
            <a:r>
              <a:rPr lang="en-US" smtClean="0">
                <a:latin typeface="Arial" charset="0"/>
              </a:rPr>
              <a:t>2008;3:177-180</a:t>
            </a:r>
          </a:p>
        </p:txBody>
      </p:sp>
      <p:sp>
        <p:nvSpPr>
          <p:cNvPr id="74756" name="Slide Number Placeholder 3"/>
          <p:cNvSpPr>
            <a:spLocks noGrp="1"/>
          </p:cNvSpPr>
          <p:nvPr>
            <p:ph type="sldNum" sz="quarter" idx="5"/>
          </p:nvPr>
        </p:nvSpPr>
        <p:spPr>
          <a:noFill/>
        </p:spPr>
        <p:txBody>
          <a:bodyPr/>
          <a:lstStyle/>
          <a:p>
            <a:fld id="{FB25B1F3-E4C7-4CE8-B940-543E3AD1C397}" type="slidenum">
              <a:rPr lang="en-US">
                <a:latin typeface="Calibri" pitchFamily="77" charset="0"/>
              </a:rPr>
              <a:pPr/>
              <a:t>31</a:t>
            </a:fld>
            <a:endParaRPr lang="en-US">
              <a:latin typeface="Calibri" pitchFamily="77"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p:cNvSpPr>
          <p:nvPr>
            <p:ph type="sldImg"/>
          </p:nvPr>
        </p:nvSpPr>
        <p:spPr>
          <a:ln/>
        </p:spPr>
      </p:sp>
      <p:sp>
        <p:nvSpPr>
          <p:cNvPr id="76803" name="Notes Placeholder 2"/>
          <p:cNvSpPr>
            <a:spLocks noGrp="1"/>
          </p:cNvSpPr>
          <p:nvPr>
            <p:ph type="body" idx="1"/>
          </p:nvPr>
        </p:nvSpPr>
        <p:spPr>
          <a:noFill/>
          <a:ln/>
        </p:spPr>
        <p:txBody>
          <a:bodyPr/>
          <a:lstStyle/>
          <a:p>
            <a:pPr eaLnBrk="1" hangingPunct="1"/>
            <a:r>
              <a:rPr lang="en-US" smtClean="0">
                <a:latin typeface="Arial" charset="0"/>
              </a:rPr>
              <a:t>Infectious and noninfectious  etiologies of breast inflammation may mimic each other with engorgement and plugged ducts difficult to distinguish  from mild infectious mastitis without fever. In this situation 24 hours of conservative treatment is a reasonable option with frequent breast drainage by breastfeeding and/or pumping during this 24 hours along with compresses to relieve pain and promote drainage</a:t>
            </a:r>
          </a:p>
        </p:txBody>
      </p:sp>
      <p:sp>
        <p:nvSpPr>
          <p:cNvPr id="76804" name="Slide Number Placeholder 3"/>
          <p:cNvSpPr>
            <a:spLocks noGrp="1"/>
          </p:cNvSpPr>
          <p:nvPr>
            <p:ph type="sldNum" sz="quarter" idx="5"/>
          </p:nvPr>
        </p:nvSpPr>
        <p:spPr>
          <a:noFill/>
        </p:spPr>
        <p:txBody>
          <a:bodyPr/>
          <a:lstStyle/>
          <a:p>
            <a:fld id="{72E6EE66-9C23-4EF1-B17F-D554C66589F4}" type="slidenum">
              <a:rPr lang="en-US"/>
              <a:pPr/>
              <a:t>32</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p:cNvSpPr>
          <p:nvPr>
            <p:ph type="sldImg"/>
          </p:nvPr>
        </p:nvSpPr>
        <p:spPr>
          <a:ln/>
        </p:spPr>
      </p:sp>
      <p:sp>
        <p:nvSpPr>
          <p:cNvPr id="79875" name="Notes Placeholder 2"/>
          <p:cNvSpPr>
            <a:spLocks noGrp="1"/>
          </p:cNvSpPr>
          <p:nvPr>
            <p:ph type="body" idx="1"/>
          </p:nvPr>
        </p:nvSpPr>
        <p:spPr>
          <a:noFill/>
          <a:ln/>
        </p:spPr>
        <p:txBody>
          <a:bodyPr/>
          <a:lstStyle/>
          <a:p>
            <a:pPr eaLnBrk="1" hangingPunct="1"/>
            <a:r>
              <a:rPr lang="en-US" smtClean="0">
                <a:latin typeface="Arial" charset="0"/>
              </a:rPr>
              <a:t>No need to obtain breast milk culture unless failure to improve with 48 hours of antibiotics or hospital acquired mastitis. Technique should be a mid-stream “clean catch” of the breast milk by hand expression with the initial expressed milk discarded to minimize skin contamination.</a:t>
            </a:r>
          </a:p>
          <a:p>
            <a:pPr eaLnBrk="1" hangingPunct="1"/>
            <a:endParaRPr lang="en-US" smtClean="0">
              <a:latin typeface="Arial" charset="0"/>
            </a:endParaRPr>
          </a:p>
          <a:p>
            <a:pPr eaLnBrk="1" hangingPunct="1"/>
            <a:r>
              <a:rPr lang="en-US" smtClean="0">
                <a:latin typeface="Arial" charset="0"/>
              </a:rPr>
              <a:t>Spencer. </a:t>
            </a:r>
            <a:r>
              <a:rPr lang="en-US" i="1" smtClean="0">
                <a:latin typeface="Arial" charset="0"/>
              </a:rPr>
              <a:t>American Family Physician </a:t>
            </a:r>
            <a:r>
              <a:rPr lang="en-US" smtClean="0">
                <a:latin typeface="Arial" charset="0"/>
              </a:rPr>
              <a:t>2008; 78:727-731</a:t>
            </a:r>
          </a:p>
          <a:p>
            <a:pPr eaLnBrk="1" hangingPunct="1"/>
            <a:endParaRPr lang="en-US" smtClean="0">
              <a:latin typeface="Arial" charset="0"/>
            </a:endParaRPr>
          </a:p>
          <a:p>
            <a:pPr eaLnBrk="1" hangingPunct="1"/>
            <a:r>
              <a:rPr lang="en-US" smtClean="0">
                <a:latin typeface="Arial" charset="0"/>
              </a:rPr>
              <a:t>American Academy of Breastfeeding Medicine Protocol # 4 on Mastitis at </a:t>
            </a:r>
            <a:r>
              <a:rPr lang="en-US" smtClean="0">
                <a:solidFill>
                  <a:srgbClr val="0000FF"/>
                </a:solidFill>
                <a:latin typeface="Arial" charset="0"/>
              </a:rPr>
              <a:t>www.bfmed.org/ace-files/mastitisprotocol4.pdf</a:t>
            </a:r>
          </a:p>
        </p:txBody>
      </p:sp>
      <p:sp>
        <p:nvSpPr>
          <p:cNvPr id="79876" name="Slide Number Placeholder 3"/>
          <p:cNvSpPr>
            <a:spLocks noGrp="1"/>
          </p:cNvSpPr>
          <p:nvPr>
            <p:ph type="sldNum" sz="quarter" idx="5"/>
          </p:nvPr>
        </p:nvSpPr>
        <p:spPr>
          <a:noFill/>
        </p:spPr>
        <p:txBody>
          <a:bodyPr/>
          <a:lstStyle/>
          <a:p>
            <a:fld id="{86E06E6B-466E-4227-B70C-064F10C29785}" type="slidenum">
              <a:rPr lang="en-US">
                <a:latin typeface="Calibri" pitchFamily="77" charset="0"/>
              </a:rPr>
              <a:pPr/>
              <a:t>34</a:t>
            </a:fld>
            <a:endParaRPr lang="en-US">
              <a:latin typeface="Calibri" pitchFamily="77"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4803CBFE-07A7-4ACA-8137-4B1B98D0ED47}" type="slidenum">
              <a:rPr lang="en-US"/>
              <a:pPr/>
              <a:t>4</a:t>
            </a:fld>
            <a:endParaRPr lang="en-US"/>
          </a:p>
        </p:txBody>
      </p:sp>
      <p:sp>
        <p:nvSpPr>
          <p:cNvPr id="2253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A2DF3E0-D4D3-48D3-A4EF-0AE38CDA0B36}" type="slidenum">
              <a:rPr lang="en-US" sz="1200"/>
              <a:pPr algn="r"/>
              <a:t>4</a:t>
            </a:fld>
            <a:endParaRPr lang="en-US" sz="1200"/>
          </a:p>
        </p:txBody>
      </p:sp>
      <p:sp>
        <p:nvSpPr>
          <p:cNvPr id="22532" name="Rectangle 2"/>
          <p:cNvSpPr>
            <a:spLocks noRot="1" noChangeArrowheads="1" noTextEdit="1"/>
          </p:cNvSpPr>
          <p:nvPr>
            <p:ph type="sldImg"/>
          </p:nvPr>
        </p:nvSpPr>
        <p:spPr>
          <a:ln/>
        </p:spPr>
      </p:sp>
      <p:sp>
        <p:nvSpPr>
          <p:cNvPr id="22533" name="Rectangle 3"/>
          <p:cNvSpPr>
            <a:spLocks noGrp="1" noChangeArrowheads="1"/>
          </p:cNvSpPr>
          <p:nvPr>
            <p:ph type="body" idx="1"/>
          </p:nvPr>
        </p:nvSpPr>
        <p:spPr>
          <a:noFill/>
          <a:ln/>
        </p:spPr>
        <p:txBody>
          <a:bodyPr/>
          <a:lstStyle/>
          <a:p>
            <a:pPr eaLnBrk="1" hangingPunct="1"/>
            <a:r>
              <a:rPr lang="en-US" sz="1000" smtClean="0">
                <a:latin typeface="Arial" charset="0"/>
              </a:rPr>
              <a:t>The exam of the newborn should include evaluation of the oral cavity. This should include both palpation and visual inspection. The palpation aspect strokes the roof of the mouth to check for defects of the hard and soft palate. The presence of a defect may interfere with feeding and breastfeeding in particular. Identification of a defect should lead to consultation with ENT and close observation of feedings.</a:t>
            </a:r>
          </a:p>
          <a:p>
            <a:pPr eaLnBrk="1" hangingPunct="1"/>
            <a:endParaRPr lang="en-US" sz="1000" smtClean="0">
              <a:latin typeface="Arial" charset="0"/>
            </a:endParaRPr>
          </a:p>
          <a:p>
            <a:pPr eaLnBrk="1" hangingPunct="1"/>
            <a:r>
              <a:rPr lang="en-US" sz="1000" smtClean="0">
                <a:latin typeface="Arial" charset="0"/>
              </a:rPr>
              <a:t>Visual inspection combined with functional assessment aids in understanding the baby’s oral motor coordination. In particular, the appearance of the frenulum and tongue provides information about the extension of the tongue in the nursing process. Using a gloved fifth finger to mimic the alveola and nipple in the baby’s mouth provides the most important information. This part of the exam provides information about suck, coordination of tongue and suck movements, tongue motion and extension.</a:t>
            </a:r>
          </a:p>
          <a:p>
            <a:pPr eaLnBrk="1" hangingPunct="1"/>
            <a:endParaRPr lang="en-US" sz="1000" smtClean="0">
              <a:latin typeface="Arial" charset="0"/>
            </a:endParaRPr>
          </a:p>
          <a:p>
            <a:pPr eaLnBrk="1" hangingPunct="1"/>
            <a:r>
              <a:rPr lang="en-US" sz="1000" smtClean="0">
                <a:latin typeface="Arial" charset="0"/>
              </a:rPr>
              <a:t>The assessment includes:</a:t>
            </a:r>
          </a:p>
          <a:p>
            <a:pPr eaLnBrk="1" hangingPunct="1"/>
            <a:r>
              <a:rPr lang="en-US" sz="1000" smtClean="0">
                <a:latin typeface="Arial" charset="0"/>
              </a:rPr>
              <a:t>• Extension of tongue past lower alveolar ridge</a:t>
            </a:r>
          </a:p>
          <a:p>
            <a:pPr eaLnBrk="1" hangingPunct="1"/>
            <a:r>
              <a:rPr lang="en-US" sz="1000" smtClean="0">
                <a:latin typeface="Arial" charset="0"/>
              </a:rPr>
              <a:t>• Cupping of tongue</a:t>
            </a:r>
          </a:p>
          <a:p>
            <a:pPr eaLnBrk="1" hangingPunct="1"/>
            <a:r>
              <a:rPr lang="en-US" sz="1000" smtClean="0">
                <a:latin typeface="Arial" charset="0"/>
              </a:rPr>
              <a:t>• Seal of lips while sucking (should not hear excessive slurping or smacking during sucking action)</a:t>
            </a:r>
          </a:p>
          <a:p>
            <a:pPr eaLnBrk="1" hangingPunct="1"/>
            <a:endParaRPr lang="en-US" sz="1000" smtClean="0">
              <a:latin typeface="Arial" charset="0"/>
            </a:endParaRPr>
          </a:p>
          <a:p>
            <a:pPr eaLnBrk="1" hangingPunct="1"/>
            <a:r>
              <a:rPr lang="en-US" sz="1000" smtClean="0">
                <a:latin typeface="Arial" charset="0"/>
              </a:rPr>
              <a:t>If problems seem apparent, direct observation of the baby’s latching to the mother’s breast should be done to both determine possible problems and to provide anticipatory guidance. The overall reason to assess is to determine that the baby can generate suction around the breast and can extend the tongue out and up to compress the areola and its underlying milk ducts.</a:t>
            </a:r>
          </a:p>
          <a:p>
            <a:pPr lvl="1" eaLnBrk="1" hangingPunct="1"/>
            <a:endParaRPr lang="en-US" sz="1000" smtClean="0">
              <a:latin typeface="Arial" charset="0"/>
              <a:ea typeface="ＭＳ Ｐゴシック" pitchFamily="77"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p:cNvSpPr>
          <p:nvPr>
            <p:ph type="sldImg"/>
          </p:nvPr>
        </p:nvSpPr>
        <p:spPr>
          <a:ln/>
        </p:spPr>
      </p:sp>
      <p:sp>
        <p:nvSpPr>
          <p:cNvPr id="81923" name="Notes Placeholder 2"/>
          <p:cNvSpPr>
            <a:spLocks noGrp="1"/>
          </p:cNvSpPr>
          <p:nvPr>
            <p:ph type="body" idx="1"/>
          </p:nvPr>
        </p:nvSpPr>
        <p:spPr>
          <a:noFill/>
          <a:ln/>
        </p:spPr>
        <p:txBody>
          <a:bodyPr/>
          <a:lstStyle/>
          <a:p>
            <a:pPr eaLnBrk="1" hangingPunct="1"/>
            <a:r>
              <a:rPr lang="en-US" smtClean="0">
                <a:latin typeface="Arial" charset="0"/>
              </a:rPr>
              <a:t>Serial needle aspiration offers the least trauma to the breast but may be logistically difficult in some health care settings.</a:t>
            </a:r>
          </a:p>
          <a:p>
            <a:pPr eaLnBrk="1" hangingPunct="1"/>
            <a:endParaRPr lang="en-US" smtClean="0">
              <a:latin typeface="Arial" charset="0"/>
            </a:endParaRPr>
          </a:p>
          <a:p>
            <a:pPr eaLnBrk="1" hangingPunct="1"/>
            <a:r>
              <a:rPr lang="en-US" smtClean="0">
                <a:latin typeface="Arial" charset="0"/>
              </a:rPr>
              <a:t>Incision will be made at area of fluctuence and as removed as possible from nipple. Incision made with scalpel following lines parallel to areola. Many Ob/Gyn and Family Medicine physicians will be able to incise and drain abscess although some may prefer to refer some or all patients with a breast abscess to a breast or general surgeon.</a:t>
            </a:r>
          </a:p>
          <a:p>
            <a:pPr eaLnBrk="1" hangingPunct="1"/>
            <a:endParaRPr lang="en-US" smtClean="0">
              <a:latin typeface="Arial" charset="0"/>
            </a:endParaRPr>
          </a:p>
          <a:p>
            <a:pPr eaLnBrk="1" hangingPunct="1"/>
            <a:r>
              <a:rPr lang="en-US" b="1" smtClean="0">
                <a:latin typeface="Times New Roman" pitchFamily="77" charset="0"/>
              </a:rPr>
              <a:t>Amir LH, Forster D, McLachlan H, Lumley J.BJOG. 2004;111:1378-81.</a:t>
            </a:r>
            <a:endParaRPr lang="en-US" smtClean="0">
              <a:latin typeface="Arial" charset="0"/>
            </a:endParaRPr>
          </a:p>
        </p:txBody>
      </p:sp>
      <p:sp>
        <p:nvSpPr>
          <p:cNvPr id="81924" name="Slide Number Placeholder 3"/>
          <p:cNvSpPr>
            <a:spLocks noGrp="1"/>
          </p:cNvSpPr>
          <p:nvPr>
            <p:ph type="sldNum" sz="quarter" idx="5"/>
          </p:nvPr>
        </p:nvSpPr>
        <p:spPr>
          <a:noFill/>
        </p:spPr>
        <p:txBody>
          <a:bodyPr/>
          <a:lstStyle/>
          <a:p>
            <a:fld id="{6CB6617D-0BC3-44E4-9FA4-3ED0C2DE1C0A}" type="slidenum">
              <a:rPr lang="en-US">
                <a:latin typeface="Calibri" pitchFamily="77" charset="0"/>
              </a:rPr>
              <a:pPr/>
              <a:t>35</a:t>
            </a:fld>
            <a:endParaRPr lang="en-US">
              <a:latin typeface="Calibri" pitchFamily="77"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p:cNvSpPr>
          <p:nvPr>
            <p:ph type="sldImg"/>
          </p:nvPr>
        </p:nvSpPr>
        <p:spPr>
          <a:ln/>
        </p:spPr>
      </p:sp>
      <p:sp>
        <p:nvSpPr>
          <p:cNvPr id="83971" name="Notes Placeholder 2"/>
          <p:cNvSpPr>
            <a:spLocks noGrp="1"/>
          </p:cNvSpPr>
          <p:nvPr>
            <p:ph type="body" idx="1"/>
          </p:nvPr>
        </p:nvSpPr>
        <p:spPr>
          <a:noFill/>
          <a:ln/>
        </p:spPr>
        <p:txBody>
          <a:bodyPr/>
          <a:lstStyle/>
          <a:p>
            <a:pPr eaLnBrk="1" hangingPunct="1"/>
            <a:r>
              <a:rPr lang="en-US" smtClean="0">
                <a:latin typeface="Arial" charset="0"/>
              </a:rPr>
              <a:t>Cultures are rarely done or are of benefit in mastitis. Culture should be sent from aspiration and drainage of breast abscess. If MRSA positive antibiotic options compatible with breastfeeding may include trimethoprim/sulfamethoxazle or clindamycin. May be resistant to clindamycin despite sensitivities stating susceptible if resistant to erythromycin.</a:t>
            </a:r>
          </a:p>
          <a:p>
            <a:pPr eaLnBrk="1" hangingPunct="1"/>
            <a:endParaRPr lang="en-US" smtClean="0">
              <a:latin typeface="Arial" charset="0"/>
            </a:endParaRPr>
          </a:p>
          <a:p>
            <a:pPr eaLnBrk="1" hangingPunct="1"/>
            <a:r>
              <a:rPr lang="en-US" sz="900" smtClean="0">
                <a:solidFill>
                  <a:srgbClr val="FF3300"/>
                </a:solidFill>
                <a:latin typeface="Arial" charset="0"/>
              </a:rPr>
              <a:t>For instruction on hand expression, which may be more comfortable or effective than sucking in getting milk to flow, please see http://newborns.stanford.edu/Breastfeeding/HandExpression.html</a:t>
            </a:r>
          </a:p>
          <a:p>
            <a:pPr eaLnBrk="1" hangingPunct="1"/>
            <a:endParaRPr lang="en-US" smtClean="0">
              <a:latin typeface="Arial" charset="0"/>
            </a:endParaRPr>
          </a:p>
        </p:txBody>
      </p:sp>
      <p:sp>
        <p:nvSpPr>
          <p:cNvPr id="83972" name="Slide Number Placeholder 3"/>
          <p:cNvSpPr>
            <a:spLocks noGrp="1"/>
          </p:cNvSpPr>
          <p:nvPr>
            <p:ph type="sldNum" sz="quarter" idx="5"/>
          </p:nvPr>
        </p:nvSpPr>
        <p:spPr>
          <a:noFill/>
        </p:spPr>
        <p:txBody>
          <a:bodyPr/>
          <a:lstStyle/>
          <a:p>
            <a:fld id="{ED005213-35C8-4F6B-9A06-8EF3ED92DE67}" type="slidenum">
              <a:rPr lang="en-US">
                <a:latin typeface="Calibri" pitchFamily="77" charset="0"/>
              </a:rPr>
              <a:pPr/>
              <a:t>36</a:t>
            </a:fld>
            <a:endParaRPr lang="en-US">
              <a:latin typeface="Calibri" pitchFamily="77"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Rot="1" noChangeArrowheads="1" noTextEdit="1"/>
          </p:cNvSpPr>
          <p:nvPr>
            <p:ph type="sldImg"/>
          </p:nvPr>
        </p:nvSpPr>
        <p:spPr>
          <a:ln/>
        </p:spPr>
      </p:sp>
      <p:sp>
        <p:nvSpPr>
          <p:cNvPr id="86019" name="Rectangle 3"/>
          <p:cNvSpPr>
            <a:spLocks noGrp="1" noChangeArrowheads="1"/>
          </p:cNvSpPr>
          <p:nvPr>
            <p:ph type="body" idx="1"/>
          </p:nvPr>
        </p:nvSpPr>
        <p:spPr>
          <a:noFill/>
          <a:ln/>
        </p:spPr>
        <p:txBody>
          <a:bodyPr/>
          <a:lstStyle/>
          <a:p>
            <a:pPr eaLnBrk="1" hangingPunct="1"/>
            <a:r>
              <a:rPr lang="en-US" smtClean="0">
                <a:latin typeface="Arial" charset="0"/>
              </a:rPr>
              <a:t>Neonatal thrush commonly occurs in women with candidal nipple infection. May be difficult to distinguish from cracked nipples due to improper latch-on.</a:t>
            </a:r>
          </a:p>
          <a:p>
            <a:pPr eaLnBrk="1" hangingPunct="1"/>
            <a:endParaRPr lang="en-US" smtClean="0">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p:cNvSpPr>
          <p:nvPr>
            <p:ph type="sldImg"/>
          </p:nvPr>
        </p:nvSpPr>
        <p:spPr>
          <a:ln/>
        </p:spPr>
      </p:sp>
      <p:sp>
        <p:nvSpPr>
          <p:cNvPr id="89091" name="Notes Placeholder 2"/>
          <p:cNvSpPr>
            <a:spLocks noGrp="1"/>
          </p:cNvSpPr>
          <p:nvPr>
            <p:ph type="body" idx="1"/>
          </p:nvPr>
        </p:nvSpPr>
        <p:spPr>
          <a:noFill/>
          <a:ln/>
        </p:spPr>
        <p:txBody>
          <a:bodyPr/>
          <a:lstStyle/>
          <a:p>
            <a:pPr eaLnBrk="1" hangingPunct="1"/>
            <a:r>
              <a:rPr lang="en-US" smtClean="0">
                <a:latin typeface="Arial" charset="0"/>
              </a:rPr>
              <a:t>Recommended to routinely treat the infant even if without signs or symptoms of thrush. (Betzold 2007)</a:t>
            </a:r>
          </a:p>
        </p:txBody>
      </p:sp>
      <p:sp>
        <p:nvSpPr>
          <p:cNvPr id="89092" name="Slide Number Placeholder 3"/>
          <p:cNvSpPr>
            <a:spLocks noGrp="1"/>
          </p:cNvSpPr>
          <p:nvPr>
            <p:ph type="sldNum" sz="quarter" idx="5"/>
          </p:nvPr>
        </p:nvSpPr>
        <p:spPr>
          <a:noFill/>
        </p:spPr>
        <p:txBody>
          <a:bodyPr/>
          <a:lstStyle/>
          <a:p>
            <a:fld id="{A55C1B71-30FF-4283-99FE-99C2147F8419}" type="slidenum">
              <a:rPr lang="en-US"/>
              <a:pPr/>
              <a:t>39</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Rot="1" noChangeArrowheads="1" noTextEdit="1"/>
          </p:cNvSpPr>
          <p:nvPr>
            <p:ph type="sldImg"/>
          </p:nvPr>
        </p:nvSpPr>
        <p:spPr>
          <a:ln/>
        </p:spPr>
      </p:sp>
      <p:sp>
        <p:nvSpPr>
          <p:cNvPr id="91139" name="Rectangle 3"/>
          <p:cNvSpPr>
            <a:spLocks noGrp="1" noChangeArrowheads="1"/>
          </p:cNvSpPr>
          <p:nvPr>
            <p:ph type="body" idx="1"/>
          </p:nvPr>
        </p:nvSpPr>
        <p:spPr>
          <a:noFill/>
          <a:ln/>
        </p:spPr>
        <p:txBody>
          <a:bodyPr/>
          <a:lstStyle/>
          <a:p>
            <a:pPr eaLnBrk="1" hangingPunct="1"/>
            <a:r>
              <a:rPr lang="en-US" smtClean="0">
                <a:latin typeface="Arial" charset="0"/>
              </a:rPr>
              <a:t>Note – Gentian Violet may cause permanent staining of clothing and temporary violet discoloration of infant’s mount and the maternal breast. </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p:cNvSpPr>
          <p:nvPr>
            <p:ph type="sldImg"/>
          </p:nvPr>
        </p:nvSpPr>
        <p:spPr>
          <a:ln/>
        </p:spPr>
      </p:sp>
      <p:sp>
        <p:nvSpPr>
          <p:cNvPr id="93187" name="Notes Placeholder 2"/>
          <p:cNvSpPr>
            <a:spLocks noGrp="1"/>
          </p:cNvSpPr>
          <p:nvPr>
            <p:ph type="body" idx="1"/>
          </p:nvPr>
        </p:nvSpPr>
        <p:spPr>
          <a:noFill/>
          <a:ln/>
        </p:spPr>
        <p:txBody>
          <a:bodyPr/>
          <a:lstStyle/>
          <a:p>
            <a:pPr eaLnBrk="1" hangingPunct="1"/>
            <a:r>
              <a:rPr lang="en-US" smtClean="0">
                <a:latin typeface="Arial" charset="0"/>
              </a:rPr>
              <a:t>The symptoms described here are common. The presence of skin changes with breast pain does appear to correlate with candidal infection or colonization.</a:t>
            </a:r>
          </a:p>
        </p:txBody>
      </p:sp>
      <p:sp>
        <p:nvSpPr>
          <p:cNvPr id="93188" name="Slide Number Placeholder 3"/>
          <p:cNvSpPr>
            <a:spLocks noGrp="1"/>
          </p:cNvSpPr>
          <p:nvPr>
            <p:ph type="sldNum" sz="quarter" idx="5"/>
          </p:nvPr>
        </p:nvSpPr>
        <p:spPr>
          <a:noFill/>
        </p:spPr>
        <p:txBody>
          <a:bodyPr/>
          <a:lstStyle/>
          <a:p>
            <a:fld id="{79D275F4-D67A-4D90-A794-D3E8BD2349A9}" type="slidenum">
              <a:rPr lang="en-US">
                <a:latin typeface="Calibri" pitchFamily="77" charset="0"/>
              </a:rPr>
              <a:pPr/>
              <a:t>41</a:t>
            </a:fld>
            <a:endParaRPr lang="en-US">
              <a:latin typeface="Calibri" pitchFamily="77"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p:cNvSpPr>
          <p:nvPr>
            <p:ph type="sldImg"/>
          </p:nvPr>
        </p:nvSpPr>
        <p:spPr>
          <a:ln/>
        </p:spPr>
      </p:sp>
      <p:sp>
        <p:nvSpPr>
          <p:cNvPr id="95235" name="Notes Placeholder 2"/>
          <p:cNvSpPr>
            <a:spLocks noGrp="1"/>
          </p:cNvSpPr>
          <p:nvPr>
            <p:ph type="body" idx="1"/>
          </p:nvPr>
        </p:nvSpPr>
        <p:spPr>
          <a:noFill/>
          <a:ln/>
        </p:spPr>
        <p:txBody>
          <a:bodyPr/>
          <a:lstStyle/>
          <a:p>
            <a:pPr eaLnBrk="1" hangingPunct="1"/>
            <a:r>
              <a:rPr lang="en-US" smtClean="0">
                <a:latin typeface="Arial" charset="0"/>
              </a:rPr>
              <a:t>We have a lack of scientific evidence to determine which women will benefit from treatment.</a:t>
            </a:r>
          </a:p>
        </p:txBody>
      </p:sp>
      <p:sp>
        <p:nvSpPr>
          <p:cNvPr id="95236" name="Slide Number Placeholder 3"/>
          <p:cNvSpPr>
            <a:spLocks noGrp="1"/>
          </p:cNvSpPr>
          <p:nvPr>
            <p:ph type="sldNum" sz="quarter" idx="5"/>
          </p:nvPr>
        </p:nvSpPr>
        <p:spPr>
          <a:noFill/>
        </p:spPr>
        <p:txBody>
          <a:bodyPr/>
          <a:lstStyle/>
          <a:p>
            <a:fld id="{AD9FBDB4-4FDD-44EB-B9BA-84A14B86DAB2}" type="slidenum">
              <a:rPr lang="en-US"/>
              <a:pPr/>
              <a:t>42</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p:cNvSpPr>
          <p:nvPr>
            <p:ph type="sldImg"/>
          </p:nvPr>
        </p:nvSpPr>
        <p:spPr>
          <a:ln/>
        </p:spPr>
      </p:sp>
      <p:sp>
        <p:nvSpPr>
          <p:cNvPr id="97283" name="Notes Placeholder 2"/>
          <p:cNvSpPr>
            <a:spLocks noGrp="1"/>
          </p:cNvSpPr>
          <p:nvPr>
            <p:ph type="body" idx="1"/>
          </p:nvPr>
        </p:nvSpPr>
        <p:spPr>
          <a:noFill/>
          <a:ln/>
        </p:spPr>
        <p:txBody>
          <a:bodyPr/>
          <a:lstStyle/>
          <a:p>
            <a:pPr eaLnBrk="1" hangingPunct="1"/>
            <a:r>
              <a:rPr lang="en-US" smtClean="0">
                <a:latin typeface="Arial" charset="0"/>
              </a:rPr>
              <a:t>Difficult to determine if a woman with deep stabbing or lancinating pain has ductal yeast. There is a need for randomized controlled trials of fluconazole vs. placebo.</a:t>
            </a:r>
          </a:p>
        </p:txBody>
      </p:sp>
      <p:sp>
        <p:nvSpPr>
          <p:cNvPr id="97284" name="Slide Number Placeholder 3"/>
          <p:cNvSpPr>
            <a:spLocks noGrp="1"/>
          </p:cNvSpPr>
          <p:nvPr>
            <p:ph type="sldNum" sz="quarter" idx="5"/>
          </p:nvPr>
        </p:nvSpPr>
        <p:spPr>
          <a:noFill/>
        </p:spPr>
        <p:txBody>
          <a:bodyPr/>
          <a:lstStyle/>
          <a:p>
            <a:fld id="{8E7FCAE0-5036-4E38-8B92-7559BE00FAB0}" type="slidenum">
              <a:rPr lang="en-US">
                <a:latin typeface="Calibri" pitchFamily="77" charset="0"/>
              </a:rPr>
              <a:pPr/>
              <a:t>43</a:t>
            </a:fld>
            <a:endParaRPr lang="en-US">
              <a:latin typeface="Calibri" pitchFamily="77"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9E577623-884C-426D-B18C-8787E430433A}" type="slidenum">
              <a:rPr lang="en-US"/>
              <a:pPr/>
              <a:t>5</a:t>
            </a:fld>
            <a:endParaRPr lang="en-US"/>
          </a:p>
        </p:txBody>
      </p:sp>
      <p:sp>
        <p:nvSpPr>
          <p:cNvPr id="2457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EC822E5-718A-498E-A2F9-E9612F502E9E}" type="slidenum">
              <a:rPr lang="en-US" sz="1200"/>
              <a:pPr algn="r"/>
              <a:t>5</a:t>
            </a:fld>
            <a:endParaRPr lang="en-US" sz="1200"/>
          </a:p>
        </p:txBody>
      </p:sp>
      <p:sp>
        <p:nvSpPr>
          <p:cNvPr id="24580" name="Rectangle 2"/>
          <p:cNvSpPr>
            <a:spLocks noRot="1" noChangeArrowheads="1" noTextEdit="1"/>
          </p:cNvSpPr>
          <p:nvPr>
            <p:ph type="sldImg"/>
          </p:nvPr>
        </p:nvSpPr>
        <p:spPr>
          <a:ln/>
        </p:spPr>
      </p:sp>
      <p:sp>
        <p:nvSpPr>
          <p:cNvPr id="24581" name="Rectangle 3"/>
          <p:cNvSpPr>
            <a:spLocks noGrp="1" noChangeArrowheads="1"/>
          </p:cNvSpPr>
          <p:nvPr>
            <p:ph type="body" idx="1"/>
          </p:nvPr>
        </p:nvSpPr>
        <p:spPr>
          <a:noFill/>
          <a:ln/>
        </p:spPr>
        <p:txBody>
          <a:bodyPr/>
          <a:lstStyle/>
          <a:p>
            <a:pPr eaLnBrk="1" hangingPunct="1"/>
            <a:r>
              <a:rPr lang="en-US" smtClean="0">
                <a:latin typeface="Arial" charset="0"/>
              </a:rPr>
              <a:t>Marked asymmetry may indicate absence of glandular tissue, a very rare condition.</a:t>
            </a:r>
          </a:p>
          <a:p>
            <a:pPr eaLnBrk="1" hangingPunct="1"/>
            <a:endParaRPr lang="en-US" smtClean="0">
              <a:latin typeface="Arial" charset="0"/>
            </a:endParaRPr>
          </a:p>
          <a:p>
            <a:pPr eaLnBrk="1" hangingPunct="1"/>
            <a:r>
              <a:rPr lang="en-US" smtClean="0">
                <a:latin typeface="Arial" charset="0"/>
              </a:rPr>
              <a:t>Perception of problems, not usually a functional problem, related to breast anatomy include:</a:t>
            </a:r>
          </a:p>
          <a:p>
            <a:pPr eaLnBrk="1" hangingPunct="1"/>
            <a:r>
              <a:rPr lang="en-US" smtClean="0">
                <a:latin typeface="Arial" charset="0"/>
              </a:rPr>
              <a:t>• Baby’s mouth too small to accept areola</a:t>
            </a:r>
          </a:p>
          <a:p>
            <a:pPr eaLnBrk="1" hangingPunct="1"/>
            <a:r>
              <a:rPr lang="en-US" smtClean="0">
                <a:latin typeface="Arial" charset="0"/>
              </a:rPr>
              <a:t>• Baby’s nose obstructed by breast tissue</a:t>
            </a:r>
          </a:p>
          <a:p>
            <a:pPr eaLnBrk="1" hangingPunct="1"/>
            <a:endParaRPr 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Ro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r>
              <a:rPr lang="en-US" smtClean="0">
                <a:latin typeface="Arial" charset="0"/>
              </a:rPr>
              <a:t>See </a:t>
            </a:r>
            <a:r>
              <a:rPr lang="en-US" i="1" smtClean="0">
                <a:latin typeface="Arial" charset="0"/>
              </a:rPr>
              <a:t>Breastfeeding Handbook for Physicians</a:t>
            </a:r>
            <a:r>
              <a:rPr lang="en-US" smtClean="0">
                <a:latin typeface="Arial" charset="0"/>
              </a:rPr>
              <a:t>, page 38–39 for further explanation.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4D6EA228-EC16-458A-8C71-33D3A513E99D}" type="slidenum">
              <a:rPr lang="en-US"/>
              <a:pPr/>
              <a:t>8</a:t>
            </a:fld>
            <a:endParaRPr lang="en-US"/>
          </a:p>
        </p:txBody>
      </p:sp>
      <p:sp>
        <p:nvSpPr>
          <p:cNvPr id="2969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1ABEA25-E331-41A5-9A11-A19AE84E068F}" type="slidenum">
              <a:rPr lang="en-US" sz="1200"/>
              <a:pPr algn="r"/>
              <a:t>8</a:t>
            </a:fld>
            <a:endParaRPr lang="en-US" sz="1200"/>
          </a:p>
        </p:txBody>
      </p:sp>
      <p:sp>
        <p:nvSpPr>
          <p:cNvPr id="29700" name="Rectangle 2"/>
          <p:cNvSpPr>
            <a:spLocks noRot="1" noChangeArrowheads="1" noTextEdit="1"/>
          </p:cNvSpPr>
          <p:nvPr>
            <p:ph type="sldImg"/>
          </p:nvPr>
        </p:nvSpPr>
        <p:spPr>
          <a:ln/>
        </p:spPr>
      </p:sp>
      <p:sp>
        <p:nvSpPr>
          <p:cNvPr id="29701" name="Rectangle 3"/>
          <p:cNvSpPr>
            <a:spLocks noGrp="1" noChangeArrowheads="1"/>
          </p:cNvSpPr>
          <p:nvPr>
            <p:ph type="body" idx="1"/>
          </p:nvPr>
        </p:nvSpPr>
        <p:spPr>
          <a:noFill/>
          <a:ln/>
        </p:spPr>
        <p:txBody>
          <a:bodyPr/>
          <a:lstStyle/>
          <a:p>
            <a:pPr eaLnBrk="1" hangingPunct="1"/>
            <a:r>
              <a:rPr lang="en-US" sz="1000" smtClean="0">
                <a:latin typeface="Arial" charset="0"/>
              </a:rPr>
              <a:t>For term infants, coordination problems may relate to:</a:t>
            </a:r>
          </a:p>
          <a:p>
            <a:pPr eaLnBrk="1" hangingPunct="1"/>
            <a:r>
              <a:rPr lang="en-US" sz="1000" smtClean="0">
                <a:latin typeface="Arial" charset="0"/>
              </a:rPr>
              <a:t>Choke or gag at breast</a:t>
            </a:r>
          </a:p>
          <a:p>
            <a:pPr eaLnBrk="1" hangingPunct="1"/>
            <a:r>
              <a:rPr lang="en-US" sz="1000" smtClean="0">
                <a:latin typeface="Arial" charset="0"/>
              </a:rPr>
              <a:t>Pull away to breathe</a:t>
            </a:r>
          </a:p>
          <a:p>
            <a:pPr eaLnBrk="1" hangingPunct="1"/>
            <a:r>
              <a:rPr lang="en-US" sz="1000" smtClean="0">
                <a:latin typeface="Arial" charset="0"/>
              </a:rPr>
              <a:t>Relatively small mandible impeding tongue extension</a:t>
            </a:r>
            <a:br>
              <a:rPr lang="en-US" sz="1000" smtClean="0">
                <a:latin typeface="Arial" charset="0"/>
              </a:rPr>
            </a:br>
            <a:r>
              <a:rPr lang="en-US" sz="1000" smtClean="0">
                <a:latin typeface="Arial" charset="0"/>
              </a:rPr>
              <a:t>Suck but not swallow, suck only when triggered by swallow</a:t>
            </a:r>
            <a:endParaRPr lang="en-US" sz="1000" b="1" smtClean="0">
              <a:latin typeface="Arial" charset="0"/>
            </a:endParaRPr>
          </a:p>
          <a:p>
            <a:pPr eaLnBrk="1" hangingPunct="1"/>
            <a:endParaRPr lang="en-US" sz="1000" smtClean="0">
              <a:latin typeface="Arial" charset="0"/>
            </a:endParaRPr>
          </a:p>
          <a:p>
            <a:pPr eaLnBrk="1" hangingPunct="1"/>
            <a:r>
              <a:rPr lang="en-US" sz="1000" smtClean="0">
                <a:latin typeface="Arial" charset="0"/>
              </a:rPr>
              <a:t>For preterm infants, disorganization may occur from problems with temperature regulation.</a:t>
            </a:r>
          </a:p>
          <a:p>
            <a:pPr eaLnBrk="1" hangingPunct="1"/>
            <a:endParaRPr lang="en-US" sz="1000" smtClean="0">
              <a:latin typeface="Arial" charset="0"/>
            </a:endParaRPr>
          </a:p>
          <a:p>
            <a:pPr eaLnBrk="1" hangingPunct="1"/>
            <a:r>
              <a:rPr lang="en-US" sz="1000" b="1" smtClean="0">
                <a:latin typeface="Arial" charset="0"/>
              </a:rPr>
              <a:t>Possible Lactation Specialist referral criteria ordered by appearance in time:</a:t>
            </a:r>
          </a:p>
          <a:p>
            <a:pPr eaLnBrk="1" hangingPunct="1"/>
            <a:r>
              <a:rPr lang="en-US" sz="1000" smtClean="0">
                <a:latin typeface="Arial" charset="0"/>
              </a:rPr>
              <a:t>• Latch score </a:t>
            </a:r>
            <a:r>
              <a:rPr lang="en-US" sz="1000" u="sng" smtClean="0">
                <a:latin typeface="Arial" charset="0"/>
              </a:rPr>
              <a:t>&lt;</a:t>
            </a:r>
            <a:r>
              <a:rPr lang="en-US" sz="1000" smtClean="0">
                <a:latin typeface="Arial" charset="0"/>
              </a:rPr>
              <a:t> 7 for 2 consecutive feedings (noted in first days of life)</a:t>
            </a:r>
          </a:p>
          <a:p>
            <a:pPr eaLnBrk="1" hangingPunct="1">
              <a:buFontTx/>
              <a:buChar char="•"/>
            </a:pPr>
            <a:r>
              <a:rPr lang="en-US" sz="1000" smtClean="0">
                <a:latin typeface="Arial" charset="0"/>
              </a:rPr>
              <a:t> None/few audible swallowing after 24 hrs of age</a:t>
            </a:r>
          </a:p>
          <a:p>
            <a:pPr eaLnBrk="1" hangingPunct="1">
              <a:buFontTx/>
              <a:buChar char="•"/>
            </a:pPr>
            <a:r>
              <a:rPr lang="en-US" sz="1000" smtClean="0">
                <a:latin typeface="Arial" charset="0"/>
              </a:rPr>
              <a:t> History of unsuccessful breastfeeding</a:t>
            </a:r>
          </a:p>
          <a:p>
            <a:pPr eaLnBrk="1" hangingPunct="1"/>
            <a:r>
              <a:rPr lang="en-US" sz="1000" smtClean="0">
                <a:latin typeface="Arial" charset="0"/>
              </a:rPr>
              <a:t>• Nipple trauma (blisters, cracks, bruising) noted in first days of life</a:t>
            </a:r>
          </a:p>
          <a:p>
            <a:pPr eaLnBrk="1" hangingPunct="1"/>
            <a:r>
              <a:rPr lang="en-US" sz="1000" smtClean="0">
                <a:latin typeface="Arial" charset="0"/>
              </a:rPr>
              <a:t>• Pain throughout feeding</a:t>
            </a:r>
          </a:p>
          <a:p>
            <a:pPr eaLnBrk="1" hangingPunct="1"/>
            <a:r>
              <a:rPr lang="en-US" sz="1000" smtClean="0">
                <a:latin typeface="Arial" charset="0"/>
              </a:rPr>
              <a:t>• Infant weight loss &gt; 8% birth weight noted by second or third day of life</a:t>
            </a:r>
          </a:p>
          <a:p>
            <a:pPr eaLnBrk="1" hangingPunct="1"/>
            <a:r>
              <a:rPr lang="en-US" sz="1000" smtClean="0">
                <a:latin typeface="Arial" charset="0"/>
              </a:rPr>
              <a:t>• Inadequate urine/stool output noted by second or third day of life</a:t>
            </a:r>
          </a:p>
          <a:p>
            <a:pPr eaLnBrk="1" hangingPunct="1"/>
            <a:r>
              <a:rPr lang="en-US" sz="1000" smtClean="0">
                <a:latin typeface="Arial" charset="0"/>
              </a:rPr>
              <a:t>• History of unsuccessful breastfeeding</a:t>
            </a:r>
          </a:p>
          <a:p>
            <a:pPr eaLnBrk="1" hangingPunct="1"/>
            <a:r>
              <a:rPr lang="en-US" sz="1000" smtClean="0">
                <a:latin typeface="Arial" charset="0"/>
              </a:rPr>
              <a:t>• Mother of CCN/SCN infant</a:t>
            </a:r>
          </a:p>
          <a:p>
            <a:pPr eaLnBrk="1" hangingPunct="1"/>
            <a:r>
              <a:rPr lang="en-US" sz="1000" smtClean="0">
                <a:latin typeface="Arial" charset="0"/>
              </a:rPr>
              <a:t>• History of breast surgery</a:t>
            </a:r>
          </a:p>
          <a:p>
            <a:pPr eaLnBrk="1" hangingPunct="1"/>
            <a:r>
              <a:rPr lang="en-US" sz="1000" smtClean="0">
                <a:latin typeface="Arial" charset="0"/>
              </a:rPr>
              <a:t>• Abnormal infant oral anatomy</a:t>
            </a:r>
          </a:p>
          <a:p>
            <a:pPr eaLnBrk="1" hangingPunct="1"/>
            <a:r>
              <a:rPr lang="en-US" sz="1000" smtClean="0">
                <a:latin typeface="Arial" charset="0"/>
              </a:rPr>
              <a:t>• Multiple births</a:t>
            </a:r>
          </a:p>
          <a:p>
            <a:pPr eaLnBrk="1" hangingPunct="1"/>
            <a:r>
              <a:rPr lang="en-US" sz="1000" smtClean="0">
                <a:latin typeface="Arial" charset="0"/>
              </a:rPr>
              <a:t>• Premature infant</a:t>
            </a:r>
          </a:p>
          <a:p>
            <a:pPr eaLnBrk="1" hangingPunct="1"/>
            <a:endParaRPr lang="en-US" sz="1000" smtClean="0">
              <a:latin typeface="Arial" charset="0"/>
            </a:endParaRPr>
          </a:p>
          <a:p>
            <a:pPr eaLnBrk="1" hangingPunct="1"/>
            <a:r>
              <a:rPr lang="en-US" sz="1000" smtClean="0">
                <a:latin typeface="Arial" charset="0"/>
              </a:rPr>
              <a:t>Lactation consultant will evaluate patient and consult with medical team as needed.</a:t>
            </a:r>
          </a:p>
          <a:p>
            <a:pPr eaLnBrk="1" hangingPunct="1"/>
            <a:endParaRPr lang="en-US" sz="1000" smtClean="0">
              <a:latin typeface="Arial" charset="0"/>
            </a:endParaRPr>
          </a:p>
          <a:p>
            <a:pPr eaLnBrk="1" hangingPunct="1"/>
            <a:endParaRPr lang="en-US" sz="1000"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91B213DD-983B-454D-9B8D-C43038066156}" type="slidenum">
              <a:rPr lang="en-US"/>
              <a:pPr/>
              <a:t>9</a:t>
            </a:fld>
            <a:endParaRPr lang="en-US"/>
          </a:p>
        </p:txBody>
      </p:sp>
      <p:sp>
        <p:nvSpPr>
          <p:cNvPr id="3174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81C7D950-AF68-43EB-9A3C-0793C6116AE0}" type="slidenum">
              <a:rPr lang="en-US" sz="1200"/>
              <a:pPr algn="r"/>
              <a:t>9</a:t>
            </a:fld>
            <a:endParaRPr lang="en-US" sz="1200"/>
          </a:p>
        </p:txBody>
      </p:sp>
      <p:sp>
        <p:nvSpPr>
          <p:cNvPr id="31748" name="Rectangle 2"/>
          <p:cNvSpPr>
            <a:spLocks noRot="1" noChangeArrowheads="1" noTextEdit="1"/>
          </p:cNvSpPr>
          <p:nvPr>
            <p:ph type="sldImg"/>
          </p:nvPr>
        </p:nvSpPr>
        <p:spPr>
          <a:ln/>
        </p:spPr>
      </p:sp>
      <p:sp>
        <p:nvSpPr>
          <p:cNvPr id="31749" name="Rectangle 3"/>
          <p:cNvSpPr>
            <a:spLocks noGrp="1" noChangeArrowheads="1"/>
          </p:cNvSpPr>
          <p:nvPr>
            <p:ph type="body" idx="1"/>
          </p:nvPr>
        </p:nvSpPr>
        <p:spPr>
          <a:noFill/>
          <a:ln/>
        </p:spPr>
        <p:txBody>
          <a:bodyPr/>
          <a:lstStyle/>
          <a:p>
            <a:pPr eaLnBrk="1" hangingPunct="1">
              <a:lnSpc>
                <a:spcPct val="80000"/>
              </a:lnSpc>
            </a:pPr>
            <a:r>
              <a:rPr lang="en-US" sz="800" smtClean="0">
                <a:latin typeface="Arial" charset="0"/>
              </a:rPr>
              <a:t>Hazelbaker tool has Appearance items to assess and Functional items (see next notes page)</a:t>
            </a:r>
          </a:p>
          <a:p>
            <a:pPr lvl="1" eaLnBrk="1" hangingPunct="1">
              <a:lnSpc>
                <a:spcPct val="80000"/>
              </a:lnSpc>
            </a:pPr>
            <a:r>
              <a:rPr lang="en-US" sz="800" smtClean="0">
                <a:latin typeface="Arial" charset="0"/>
                <a:ea typeface="ＭＳ Ｐゴシック" pitchFamily="77" charset="-128"/>
              </a:rPr>
              <a:t>Appearance items</a:t>
            </a:r>
          </a:p>
          <a:p>
            <a:pPr lvl="2" eaLnBrk="1" hangingPunct="1">
              <a:lnSpc>
                <a:spcPct val="80000"/>
              </a:lnSpc>
            </a:pPr>
            <a:r>
              <a:rPr lang="en-US" sz="700" smtClean="0">
                <a:latin typeface="Arial" charset="0"/>
                <a:ea typeface="ＭＳ Ｐゴシック" pitchFamily="77" charset="-128"/>
              </a:rPr>
              <a:t>Appearance of tongue</a:t>
            </a:r>
          </a:p>
          <a:p>
            <a:pPr lvl="3" eaLnBrk="1" hangingPunct="1">
              <a:lnSpc>
                <a:spcPct val="80000"/>
              </a:lnSpc>
            </a:pPr>
            <a:r>
              <a:rPr lang="en-US" sz="800" smtClean="0">
                <a:latin typeface="Arial" charset="0"/>
                <a:ea typeface="ＭＳ Ｐゴシック" pitchFamily="77" charset="-128"/>
              </a:rPr>
              <a:t>2: Round or square</a:t>
            </a:r>
          </a:p>
          <a:p>
            <a:pPr lvl="3" eaLnBrk="1" hangingPunct="1">
              <a:lnSpc>
                <a:spcPct val="80000"/>
              </a:lnSpc>
            </a:pPr>
            <a:r>
              <a:rPr lang="en-US" sz="800" smtClean="0">
                <a:latin typeface="Arial" charset="0"/>
                <a:ea typeface="ＭＳ Ｐゴシック" pitchFamily="77" charset="-128"/>
              </a:rPr>
              <a:t>1: Slight cleft in tip apparent </a:t>
            </a:r>
          </a:p>
          <a:p>
            <a:pPr lvl="3" eaLnBrk="1" hangingPunct="1">
              <a:lnSpc>
                <a:spcPct val="80000"/>
              </a:lnSpc>
            </a:pPr>
            <a:r>
              <a:rPr lang="en-US" sz="800" smtClean="0">
                <a:latin typeface="Arial" charset="0"/>
                <a:ea typeface="ＭＳ Ｐゴシック" pitchFamily="77" charset="-128"/>
              </a:rPr>
              <a:t>0: Heart- or V-shaped </a:t>
            </a:r>
            <a:endParaRPr lang="en-US" sz="700" smtClean="0">
              <a:latin typeface="Arial" charset="0"/>
              <a:ea typeface="ＭＳ Ｐゴシック" pitchFamily="77" charset="-128"/>
            </a:endParaRPr>
          </a:p>
          <a:p>
            <a:pPr lvl="2" eaLnBrk="1" hangingPunct="1">
              <a:lnSpc>
                <a:spcPct val="80000"/>
              </a:lnSpc>
            </a:pPr>
            <a:r>
              <a:rPr lang="en-US" sz="700" smtClean="0">
                <a:latin typeface="Arial" charset="0"/>
                <a:ea typeface="ＭＳ Ｐゴシック" pitchFamily="77" charset="-128"/>
              </a:rPr>
              <a:t>Elasticity of frenulum</a:t>
            </a:r>
          </a:p>
          <a:p>
            <a:pPr lvl="3" eaLnBrk="1" hangingPunct="1">
              <a:lnSpc>
                <a:spcPct val="80000"/>
              </a:lnSpc>
            </a:pPr>
            <a:r>
              <a:rPr lang="en-US" sz="800" smtClean="0">
                <a:latin typeface="Arial" charset="0"/>
                <a:ea typeface="ＭＳ Ｐゴシック" pitchFamily="77" charset="-128"/>
              </a:rPr>
              <a:t>2: Very elastic </a:t>
            </a:r>
          </a:p>
          <a:p>
            <a:pPr lvl="3" eaLnBrk="1" hangingPunct="1">
              <a:lnSpc>
                <a:spcPct val="80000"/>
              </a:lnSpc>
            </a:pPr>
            <a:r>
              <a:rPr lang="en-US" sz="800" smtClean="0">
                <a:latin typeface="Arial" charset="0"/>
                <a:ea typeface="ＭＳ Ｐゴシック" pitchFamily="77" charset="-128"/>
              </a:rPr>
              <a:t>1: Moderately elastic </a:t>
            </a:r>
          </a:p>
          <a:p>
            <a:pPr lvl="3" eaLnBrk="1" hangingPunct="1">
              <a:lnSpc>
                <a:spcPct val="80000"/>
              </a:lnSpc>
            </a:pPr>
            <a:r>
              <a:rPr lang="en-US" sz="800" smtClean="0">
                <a:latin typeface="Arial" charset="0"/>
                <a:ea typeface="ＭＳ Ｐゴシック" pitchFamily="77" charset="-128"/>
              </a:rPr>
              <a:t>0: Little or no elasticity </a:t>
            </a:r>
            <a:endParaRPr lang="en-US" sz="700" smtClean="0">
              <a:latin typeface="Arial" charset="0"/>
              <a:ea typeface="ＭＳ Ｐゴシック" pitchFamily="77" charset="-128"/>
            </a:endParaRPr>
          </a:p>
          <a:p>
            <a:pPr lvl="2" eaLnBrk="1" hangingPunct="1">
              <a:lnSpc>
                <a:spcPct val="80000"/>
              </a:lnSpc>
            </a:pPr>
            <a:r>
              <a:rPr lang="en-US" sz="700" smtClean="0">
                <a:latin typeface="Arial" charset="0"/>
                <a:ea typeface="ＭＳ Ｐゴシック" pitchFamily="77" charset="-128"/>
              </a:rPr>
              <a:t>Length of lingual frenulum when tongue lifted</a:t>
            </a:r>
          </a:p>
          <a:p>
            <a:pPr lvl="3" eaLnBrk="1" hangingPunct="1">
              <a:lnSpc>
                <a:spcPct val="80000"/>
              </a:lnSpc>
            </a:pPr>
            <a:r>
              <a:rPr lang="en-US" sz="800" smtClean="0">
                <a:latin typeface="Arial" charset="0"/>
                <a:ea typeface="ＭＳ Ｐゴシック" pitchFamily="77" charset="-128"/>
              </a:rPr>
              <a:t>2: &gt; 1 cm</a:t>
            </a:r>
          </a:p>
          <a:p>
            <a:pPr lvl="3" eaLnBrk="1" hangingPunct="1">
              <a:lnSpc>
                <a:spcPct val="80000"/>
              </a:lnSpc>
            </a:pPr>
            <a:r>
              <a:rPr lang="en-US" sz="800" smtClean="0">
                <a:latin typeface="Arial" charset="0"/>
                <a:ea typeface="ＭＳ Ｐゴシック" pitchFamily="77" charset="-128"/>
              </a:rPr>
              <a:t>1: 1 cm </a:t>
            </a:r>
          </a:p>
          <a:p>
            <a:pPr lvl="3" eaLnBrk="1" hangingPunct="1">
              <a:lnSpc>
                <a:spcPct val="80000"/>
              </a:lnSpc>
            </a:pPr>
            <a:r>
              <a:rPr lang="en-US" sz="800" smtClean="0">
                <a:latin typeface="Arial" charset="0"/>
                <a:ea typeface="ＭＳ Ｐゴシック" pitchFamily="77" charset="-128"/>
              </a:rPr>
              <a:t>0: &lt;1 cm</a:t>
            </a:r>
          </a:p>
          <a:p>
            <a:pPr lvl="2" eaLnBrk="1" hangingPunct="1">
              <a:lnSpc>
                <a:spcPct val="80000"/>
              </a:lnSpc>
            </a:pPr>
            <a:r>
              <a:rPr lang="en-US" sz="700" smtClean="0">
                <a:latin typeface="Arial" charset="0"/>
                <a:ea typeface="ＭＳ Ｐゴシック" pitchFamily="77" charset="-128"/>
              </a:rPr>
              <a:t>Attachment of lingual frenulum to tongue</a:t>
            </a:r>
          </a:p>
          <a:p>
            <a:pPr lvl="3" eaLnBrk="1" hangingPunct="1">
              <a:lnSpc>
                <a:spcPct val="80000"/>
              </a:lnSpc>
            </a:pPr>
            <a:r>
              <a:rPr lang="en-US" sz="800" smtClean="0">
                <a:latin typeface="Arial" charset="0"/>
                <a:ea typeface="ＭＳ Ｐゴシック" pitchFamily="77" charset="-128"/>
              </a:rPr>
              <a:t>2: Posterior to tip</a:t>
            </a:r>
          </a:p>
          <a:p>
            <a:pPr lvl="3" eaLnBrk="1" hangingPunct="1">
              <a:lnSpc>
                <a:spcPct val="80000"/>
              </a:lnSpc>
            </a:pPr>
            <a:r>
              <a:rPr lang="en-US" sz="800" smtClean="0">
                <a:latin typeface="Arial" charset="0"/>
                <a:ea typeface="ＭＳ Ｐゴシック" pitchFamily="77" charset="-128"/>
              </a:rPr>
              <a:t>1: At tip</a:t>
            </a:r>
          </a:p>
          <a:p>
            <a:pPr lvl="3" eaLnBrk="1" hangingPunct="1">
              <a:lnSpc>
                <a:spcPct val="80000"/>
              </a:lnSpc>
            </a:pPr>
            <a:r>
              <a:rPr lang="en-US" sz="800" smtClean="0">
                <a:latin typeface="Arial" charset="0"/>
                <a:ea typeface="ＭＳ Ｐゴシック" pitchFamily="77" charset="-128"/>
              </a:rPr>
              <a:t>0: Notched tip</a:t>
            </a:r>
            <a:endParaRPr lang="en-US" sz="700" smtClean="0">
              <a:latin typeface="Arial" charset="0"/>
              <a:ea typeface="ＭＳ Ｐゴシック" pitchFamily="77" charset="-128"/>
            </a:endParaRPr>
          </a:p>
          <a:p>
            <a:pPr lvl="2" eaLnBrk="1" hangingPunct="1">
              <a:lnSpc>
                <a:spcPct val="80000"/>
              </a:lnSpc>
            </a:pPr>
            <a:r>
              <a:rPr lang="en-US" sz="700" smtClean="0">
                <a:latin typeface="Arial" charset="0"/>
                <a:ea typeface="ＭＳ Ｐゴシック" pitchFamily="77" charset="-128"/>
              </a:rPr>
              <a:t>Attachment of lingual frenulum to inferior alveolar ridge</a:t>
            </a:r>
          </a:p>
          <a:p>
            <a:pPr lvl="3" eaLnBrk="1" hangingPunct="1">
              <a:lnSpc>
                <a:spcPct val="80000"/>
              </a:lnSpc>
            </a:pPr>
            <a:r>
              <a:rPr lang="en-US" sz="800" smtClean="0">
                <a:latin typeface="Arial" charset="0"/>
                <a:ea typeface="ＭＳ Ｐゴシック" pitchFamily="77" charset="-128"/>
              </a:rPr>
              <a:t>2: Attached to floor of mouth or well below ridge</a:t>
            </a:r>
          </a:p>
          <a:p>
            <a:pPr lvl="3" eaLnBrk="1" hangingPunct="1">
              <a:lnSpc>
                <a:spcPct val="80000"/>
              </a:lnSpc>
            </a:pPr>
            <a:r>
              <a:rPr lang="en-US" sz="800" smtClean="0">
                <a:latin typeface="Arial" charset="0"/>
                <a:ea typeface="ＭＳ Ｐゴシック" pitchFamily="77" charset="-128"/>
              </a:rPr>
              <a:t>1: Attached just below ridge</a:t>
            </a:r>
          </a:p>
          <a:p>
            <a:pPr lvl="3" eaLnBrk="1" hangingPunct="1">
              <a:lnSpc>
                <a:spcPct val="80000"/>
              </a:lnSpc>
            </a:pPr>
            <a:r>
              <a:rPr lang="en-US" sz="800" smtClean="0">
                <a:latin typeface="Arial" charset="0"/>
                <a:ea typeface="ＭＳ Ｐゴシック" pitchFamily="77" charset="-128"/>
              </a:rPr>
              <a:t>0: Attached at ridge</a:t>
            </a:r>
          </a:p>
          <a:p>
            <a:pPr lvl="2" eaLnBrk="1" hangingPunct="1">
              <a:lnSpc>
                <a:spcPct val="80000"/>
              </a:lnSpc>
            </a:pPr>
            <a:endParaRPr lang="en-US" sz="800" smtClean="0">
              <a:latin typeface="Arial" charset="0"/>
              <a:ea typeface="ＭＳ Ｐゴシック" pitchFamily="77" charset="-128"/>
            </a:endParaRPr>
          </a:p>
          <a:p>
            <a:pPr eaLnBrk="1" hangingPunct="1">
              <a:lnSpc>
                <a:spcPct val="80000"/>
              </a:lnSpc>
            </a:pPr>
            <a:endParaRPr lang="en-US" sz="800"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105794AE-DB38-4AA3-881B-FBD47E1E3E36}" type="slidenum">
              <a:rPr lang="en-US"/>
              <a:pPr/>
              <a:t>10</a:t>
            </a:fld>
            <a:endParaRPr lang="en-US"/>
          </a:p>
        </p:txBody>
      </p:sp>
      <p:sp>
        <p:nvSpPr>
          <p:cNvPr id="3379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9B0A95F-1EF1-4C29-BCFC-36085C664A81}" type="slidenum">
              <a:rPr lang="en-US" sz="1200"/>
              <a:pPr algn="r"/>
              <a:t>10</a:t>
            </a:fld>
            <a:endParaRPr lang="en-US" sz="1200"/>
          </a:p>
        </p:txBody>
      </p:sp>
      <p:sp>
        <p:nvSpPr>
          <p:cNvPr id="33796" name="Rectangle 2"/>
          <p:cNvSpPr>
            <a:spLocks noRot="1" noChangeArrowheads="1" noTextEdit="1"/>
          </p:cNvSpPr>
          <p:nvPr>
            <p:ph type="sldImg"/>
          </p:nvPr>
        </p:nvSpPr>
        <p:spPr>
          <a:ln/>
        </p:spPr>
      </p:sp>
      <p:sp>
        <p:nvSpPr>
          <p:cNvPr id="33797" name="Rectangle 3"/>
          <p:cNvSpPr>
            <a:spLocks noGrp="1" noChangeArrowheads="1"/>
          </p:cNvSpPr>
          <p:nvPr>
            <p:ph type="body" idx="1"/>
          </p:nvPr>
        </p:nvSpPr>
        <p:spPr>
          <a:xfrm>
            <a:off x="336550" y="4343400"/>
            <a:ext cx="6140450" cy="4114800"/>
          </a:xfrm>
          <a:noFill/>
          <a:ln/>
        </p:spPr>
        <p:txBody>
          <a:bodyPr/>
          <a:lstStyle/>
          <a:p>
            <a:pPr lvl="2" eaLnBrk="1" hangingPunct="1">
              <a:lnSpc>
                <a:spcPct val="90000"/>
              </a:lnSpc>
            </a:pPr>
            <a:r>
              <a:rPr lang="en-US" sz="500" smtClean="0">
                <a:latin typeface="Arial" charset="0"/>
                <a:ea typeface="ＭＳ Ｐゴシック" pitchFamily="77" charset="-128"/>
              </a:rPr>
              <a:t>Function items</a:t>
            </a:r>
          </a:p>
          <a:p>
            <a:pPr lvl="2" eaLnBrk="1" hangingPunct="1">
              <a:lnSpc>
                <a:spcPct val="90000"/>
              </a:lnSpc>
            </a:pPr>
            <a:r>
              <a:rPr lang="en-US" sz="500" smtClean="0">
                <a:latin typeface="Arial" charset="0"/>
                <a:ea typeface="ＭＳ Ｐゴシック" pitchFamily="77" charset="-128"/>
              </a:rPr>
              <a:t>Lateralization</a:t>
            </a:r>
          </a:p>
          <a:p>
            <a:pPr lvl="3" eaLnBrk="1" hangingPunct="1">
              <a:lnSpc>
                <a:spcPct val="90000"/>
              </a:lnSpc>
            </a:pPr>
            <a:r>
              <a:rPr lang="en-US" sz="500" smtClean="0">
                <a:latin typeface="Arial" charset="0"/>
                <a:ea typeface="ＭＳ Ｐゴシック" pitchFamily="77" charset="-128"/>
              </a:rPr>
              <a:t>2: Complete </a:t>
            </a:r>
          </a:p>
          <a:p>
            <a:pPr lvl="3" eaLnBrk="1" hangingPunct="1">
              <a:lnSpc>
                <a:spcPct val="90000"/>
              </a:lnSpc>
            </a:pPr>
            <a:r>
              <a:rPr lang="en-US" sz="500" smtClean="0">
                <a:latin typeface="Arial" charset="0"/>
                <a:ea typeface="ＭＳ Ｐゴシック" pitchFamily="77" charset="-128"/>
              </a:rPr>
              <a:t>1: Body of tongue but not tongue tip </a:t>
            </a:r>
          </a:p>
          <a:p>
            <a:pPr lvl="3" eaLnBrk="1" hangingPunct="1">
              <a:lnSpc>
                <a:spcPct val="90000"/>
              </a:lnSpc>
            </a:pPr>
            <a:r>
              <a:rPr lang="en-US" sz="500" smtClean="0">
                <a:latin typeface="Arial" charset="0"/>
                <a:ea typeface="ＭＳ Ｐゴシック" pitchFamily="77" charset="-128"/>
              </a:rPr>
              <a:t>0: None </a:t>
            </a:r>
          </a:p>
          <a:p>
            <a:pPr lvl="2" eaLnBrk="1" hangingPunct="1">
              <a:lnSpc>
                <a:spcPct val="90000"/>
              </a:lnSpc>
            </a:pPr>
            <a:r>
              <a:rPr lang="en-US" sz="500" smtClean="0">
                <a:latin typeface="Arial" charset="0"/>
                <a:ea typeface="ＭＳ Ｐゴシック" pitchFamily="77" charset="-128"/>
              </a:rPr>
              <a:t>Lift of tongue</a:t>
            </a:r>
          </a:p>
          <a:p>
            <a:pPr lvl="3" eaLnBrk="1" hangingPunct="1">
              <a:lnSpc>
                <a:spcPct val="90000"/>
              </a:lnSpc>
            </a:pPr>
            <a:r>
              <a:rPr lang="en-US" sz="500" smtClean="0">
                <a:latin typeface="Arial" charset="0"/>
                <a:ea typeface="ＭＳ Ｐゴシック" pitchFamily="77" charset="-128"/>
              </a:rPr>
              <a:t>2: Tip to mid-mouth </a:t>
            </a:r>
          </a:p>
          <a:p>
            <a:pPr lvl="3" eaLnBrk="1" hangingPunct="1">
              <a:lnSpc>
                <a:spcPct val="90000"/>
              </a:lnSpc>
            </a:pPr>
            <a:r>
              <a:rPr lang="en-US" sz="500" smtClean="0">
                <a:latin typeface="Arial" charset="0"/>
                <a:ea typeface="ＭＳ Ｐゴシック" pitchFamily="77" charset="-128"/>
              </a:rPr>
              <a:t>1: Only edges to mid-mouth </a:t>
            </a:r>
          </a:p>
          <a:p>
            <a:pPr lvl="3" eaLnBrk="1" hangingPunct="1">
              <a:lnSpc>
                <a:spcPct val="90000"/>
              </a:lnSpc>
            </a:pPr>
            <a:r>
              <a:rPr lang="en-US" sz="500" smtClean="0">
                <a:latin typeface="Arial" charset="0"/>
                <a:ea typeface="ＭＳ Ｐゴシック" pitchFamily="77" charset="-128"/>
              </a:rPr>
              <a:t>0: Tip stays at lower alveolar ridge or rises to mid-mouth only with jaw closure</a:t>
            </a:r>
          </a:p>
          <a:p>
            <a:pPr lvl="2" eaLnBrk="1" hangingPunct="1">
              <a:lnSpc>
                <a:spcPct val="90000"/>
              </a:lnSpc>
            </a:pPr>
            <a:r>
              <a:rPr lang="en-US" sz="500" smtClean="0">
                <a:latin typeface="Arial" charset="0"/>
                <a:ea typeface="ＭＳ Ｐゴシック" pitchFamily="77" charset="-128"/>
              </a:rPr>
              <a:t>Extension of tongue</a:t>
            </a:r>
          </a:p>
          <a:p>
            <a:pPr lvl="3" eaLnBrk="1" hangingPunct="1">
              <a:lnSpc>
                <a:spcPct val="90000"/>
              </a:lnSpc>
            </a:pPr>
            <a:r>
              <a:rPr lang="en-US" sz="500" smtClean="0">
                <a:latin typeface="Arial" charset="0"/>
                <a:ea typeface="ＭＳ Ｐゴシック" pitchFamily="77" charset="-128"/>
              </a:rPr>
              <a:t>2: Tip over lower lip</a:t>
            </a:r>
          </a:p>
          <a:p>
            <a:pPr lvl="3" eaLnBrk="1" hangingPunct="1">
              <a:lnSpc>
                <a:spcPct val="90000"/>
              </a:lnSpc>
            </a:pPr>
            <a:r>
              <a:rPr lang="en-US" sz="500" smtClean="0">
                <a:latin typeface="Arial" charset="0"/>
                <a:ea typeface="ＭＳ Ｐゴシック" pitchFamily="77" charset="-128"/>
              </a:rPr>
              <a:t>1: Tip over lower gum only</a:t>
            </a:r>
          </a:p>
          <a:p>
            <a:pPr lvl="3" eaLnBrk="1" hangingPunct="1">
              <a:lnSpc>
                <a:spcPct val="90000"/>
              </a:lnSpc>
            </a:pPr>
            <a:r>
              <a:rPr lang="en-US" sz="500" smtClean="0">
                <a:latin typeface="Arial" charset="0"/>
                <a:ea typeface="ＭＳ Ｐゴシック" pitchFamily="77" charset="-128"/>
              </a:rPr>
              <a:t>0: Neither of the above, or anterior or mid-tongue humps</a:t>
            </a:r>
          </a:p>
          <a:p>
            <a:pPr lvl="2" eaLnBrk="1" hangingPunct="1">
              <a:lnSpc>
                <a:spcPct val="90000"/>
              </a:lnSpc>
            </a:pPr>
            <a:r>
              <a:rPr lang="en-US" sz="500" smtClean="0">
                <a:latin typeface="Arial" charset="0"/>
                <a:ea typeface="ＭＳ Ｐゴシック" pitchFamily="77" charset="-128"/>
              </a:rPr>
              <a:t>Spread of anterior tongue</a:t>
            </a:r>
          </a:p>
          <a:p>
            <a:pPr lvl="3" eaLnBrk="1" hangingPunct="1">
              <a:lnSpc>
                <a:spcPct val="90000"/>
              </a:lnSpc>
            </a:pPr>
            <a:r>
              <a:rPr lang="en-US" sz="500" smtClean="0">
                <a:latin typeface="Arial" charset="0"/>
                <a:ea typeface="ＭＳ Ｐゴシック" pitchFamily="77" charset="-128"/>
              </a:rPr>
              <a:t>2: Complete</a:t>
            </a:r>
          </a:p>
          <a:p>
            <a:pPr lvl="3" eaLnBrk="1" hangingPunct="1">
              <a:lnSpc>
                <a:spcPct val="90000"/>
              </a:lnSpc>
            </a:pPr>
            <a:r>
              <a:rPr lang="en-US" sz="500" smtClean="0">
                <a:latin typeface="Arial" charset="0"/>
                <a:ea typeface="ＭＳ Ｐゴシック" pitchFamily="77" charset="-128"/>
              </a:rPr>
              <a:t>1: Moderate or partial</a:t>
            </a:r>
          </a:p>
          <a:p>
            <a:pPr lvl="3" eaLnBrk="1" hangingPunct="1">
              <a:lnSpc>
                <a:spcPct val="90000"/>
              </a:lnSpc>
            </a:pPr>
            <a:r>
              <a:rPr lang="en-US" sz="500" smtClean="0">
                <a:latin typeface="Arial" charset="0"/>
                <a:ea typeface="ＭＳ Ｐゴシック" pitchFamily="77" charset="-128"/>
              </a:rPr>
              <a:t>0: Little or none</a:t>
            </a:r>
          </a:p>
          <a:p>
            <a:pPr lvl="2" eaLnBrk="1" hangingPunct="1">
              <a:lnSpc>
                <a:spcPct val="90000"/>
              </a:lnSpc>
            </a:pPr>
            <a:r>
              <a:rPr lang="en-US" sz="500" smtClean="0">
                <a:latin typeface="Arial" charset="0"/>
                <a:ea typeface="ＭＳ Ｐゴシック" pitchFamily="77" charset="-128"/>
              </a:rPr>
              <a:t>Cupping</a:t>
            </a:r>
          </a:p>
          <a:p>
            <a:pPr lvl="3" eaLnBrk="1" hangingPunct="1">
              <a:lnSpc>
                <a:spcPct val="90000"/>
              </a:lnSpc>
            </a:pPr>
            <a:r>
              <a:rPr lang="en-US" sz="500" smtClean="0">
                <a:latin typeface="Arial" charset="0"/>
                <a:ea typeface="ＭＳ Ｐゴシック" pitchFamily="77" charset="-128"/>
              </a:rPr>
              <a:t>2: Entire edge, firm cup</a:t>
            </a:r>
          </a:p>
          <a:p>
            <a:pPr lvl="3" eaLnBrk="1" hangingPunct="1">
              <a:lnSpc>
                <a:spcPct val="90000"/>
              </a:lnSpc>
            </a:pPr>
            <a:r>
              <a:rPr lang="en-US" sz="500" smtClean="0">
                <a:latin typeface="Arial" charset="0"/>
                <a:ea typeface="ＭＳ Ｐゴシック" pitchFamily="77" charset="-128"/>
              </a:rPr>
              <a:t>1: Side edges only, moderate cup</a:t>
            </a:r>
          </a:p>
          <a:p>
            <a:pPr lvl="3" eaLnBrk="1" hangingPunct="1">
              <a:lnSpc>
                <a:spcPct val="90000"/>
              </a:lnSpc>
            </a:pPr>
            <a:r>
              <a:rPr lang="en-US" sz="500" smtClean="0">
                <a:latin typeface="Arial" charset="0"/>
                <a:ea typeface="ＭＳ Ｐゴシック" pitchFamily="77" charset="-128"/>
              </a:rPr>
              <a:t>0: Poor or no cup</a:t>
            </a:r>
          </a:p>
          <a:p>
            <a:pPr lvl="2" eaLnBrk="1" hangingPunct="1">
              <a:lnSpc>
                <a:spcPct val="90000"/>
              </a:lnSpc>
            </a:pPr>
            <a:r>
              <a:rPr lang="en-US" sz="500" smtClean="0">
                <a:latin typeface="Arial" charset="0"/>
                <a:ea typeface="ＭＳ Ｐゴシック" pitchFamily="77" charset="-128"/>
              </a:rPr>
              <a:t>Peristalsis</a:t>
            </a:r>
          </a:p>
          <a:p>
            <a:pPr lvl="3" eaLnBrk="1" hangingPunct="1">
              <a:lnSpc>
                <a:spcPct val="90000"/>
              </a:lnSpc>
            </a:pPr>
            <a:r>
              <a:rPr lang="en-US" sz="500" smtClean="0">
                <a:latin typeface="Arial" charset="0"/>
                <a:ea typeface="ＭＳ Ｐゴシック" pitchFamily="77" charset="-128"/>
              </a:rPr>
              <a:t>2: Complete, anterior to posterior</a:t>
            </a:r>
          </a:p>
          <a:p>
            <a:pPr lvl="3" eaLnBrk="1" hangingPunct="1">
              <a:lnSpc>
                <a:spcPct val="90000"/>
              </a:lnSpc>
            </a:pPr>
            <a:r>
              <a:rPr lang="en-US" sz="500" smtClean="0">
                <a:latin typeface="Arial" charset="0"/>
                <a:ea typeface="ＭＳ Ｐゴシック" pitchFamily="77" charset="-128"/>
              </a:rPr>
              <a:t>1: Partial, originating posterior to tip</a:t>
            </a:r>
          </a:p>
          <a:p>
            <a:pPr lvl="3" eaLnBrk="1" hangingPunct="1">
              <a:lnSpc>
                <a:spcPct val="90000"/>
              </a:lnSpc>
            </a:pPr>
            <a:r>
              <a:rPr lang="en-US" sz="500" smtClean="0">
                <a:latin typeface="Arial" charset="0"/>
                <a:ea typeface="ＭＳ Ｐゴシック" pitchFamily="77" charset="-128"/>
              </a:rPr>
              <a:t>0: None or reverse motion</a:t>
            </a:r>
          </a:p>
          <a:p>
            <a:pPr lvl="2" eaLnBrk="1" hangingPunct="1">
              <a:lnSpc>
                <a:spcPct val="90000"/>
              </a:lnSpc>
            </a:pPr>
            <a:r>
              <a:rPr lang="en-US" sz="500" smtClean="0">
                <a:latin typeface="Arial" charset="0"/>
                <a:ea typeface="ＭＳ Ｐゴシック" pitchFamily="77" charset="-128"/>
              </a:rPr>
              <a:t>Snapback</a:t>
            </a:r>
          </a:p>
          <a:p>
            <a:pPr lvl="3" eaLnBrk="1" hangingPunct="1">
              <a:lnSpc>
                <a:spcPct val="90000"/>
              </a:lnSpc>
            </a:pPr>
            <a:r>
              <a:rPr lang="en-US" sz="500" smtClean="0">
                <a:latin typeface="Arial" charset="0"/>
                <a:ea typeface="ＭＳ Ｐゴシック" pitchFamily="77" charset="-128"/>
              </a:rPr>
              <a:t>2: None</a:t>
            </a:r>
          </a:p>
          <a:p>
            <a:pPr lvl="3" eaLnBrk="1" hangingPunct="1">
              <a:lnSpc>
                <a:spcPct val="90000"/>
              </a:lnSpc>
            </a:pPr>
            <a:r>
              <a:rPr lang="en-US" sz="500" smtClean="0">
                <a:latin typeface="Arial" charset="0"/>
                <a:ea typeface="ＭＳ Ｐゴシック" pitchFamily="77" charset="-128"/>
              </a:rPr>
              <a:t>1: Periodic</a:t>
            </a:r>
          </a:p>
          <a:p>
            <a:pPr lvl="3" eaLnBrk="1" hangingPunct="1">
              <a:lnSpc>
                <a:spcPct val="90000"/>
              </a:lnSpc>
            </a:pPr>
            <a:r>
              <a:rPr lang="en-US" sz="500" smtClean="0">
                <a:latin typeface="Arial" charset="0"/>
                <a:ea typeface="ＭＳ Ｐゴシック" pitchFamily="77" charset="-128"/>
              </a:rPr>
              <a:t>0: Frequent or with each suck</a:t>
            </a:r>
          </a:p>
          <a:p>
            <a:pPr lvl="3" eaLnBrk="1" hangingPunct="1">
              <a:lnSpc>
                <a:spcPct val="90000"/>
              </a:lnSpc>
            </a:pPr>
            <a:endParaRPr lang="en-US" sz="500" smtClean="0">
              <a:latin typeface="Arial" charset="0"/>
              <a:ea typeface="ＭＳ Ｐゴシック" pitchFamily="77" charset="-128"/>
            </a:endParaRPr>
          </a:p>
          <a:p>
            <a:pPr lvl="2" eaLnBrk="1" hangingPunct="1">
              <a:lnSpc>
                <a:spcPct val="90000"/>
              </a:lnSpc>
            </a:pPr>
            <a:r>
              <a:rPr lang="en-US" sz="500" smtClean="0">
                <a:latin typeface="Arial" charset="0"/>
                <a:ea typeface="ＭＳ Ｐゴシック" pitchFamily="77" charset="-128"/>
              </a:rPr>
              <a:t>*The infant’s tongue is assessed using the 5 appearance items and the 7 function items. Significant ankyloglossia is diagnosed when the appearance score total is 8 or less and/or the function score total is 11 or less. (2;3)</a:t>
            </a:r>
          </a:p>
          <a:p>
            <a:pPr lvl="2" eaLnBrk="1" hangingPunct="1">
              <a:lnSpc>
                <a:spcPct val="90000"/>
              </a:lnSpc>
            </a:pPr>
            <a:endParaRPr lang="en-US" sz="500" smtClean="0">
              <a:latin typeface="Arial" charset="0"/>
              <a:ea typeface="ＭＳ Ｐゴシック" pitchFamily="77" charset="-128"/>
            </a:endParaRPr>
          </a:p>
          <a:p>
            <a:pPr lvl="2" eaLnBrk="1" hangingPunct="1">
              <a:lnSpc>
                <a:spcPct val="90000"/>
              </a:lnSpc>
            </a:pPr>
            <a:r>
              <a:rPr lang="en-US" sz="500" smtClean="0">
                <a:latin typeface="Arial" charset="0"/>
                <a:ea typeface="ＭＳ Ｐゴシック" pitchFamily="77" charset="-128"/>
              </a:rPr>
              <a:t>Adapted with permission from Hazelbaker AK: The assessment tool for lingual frenulum function (ATLFF): Use in a lactation consultant private practice Masters thesis, Pacific Oaks College, 1993.</a:t>
            </a:r>
          </a:p>
          <a:p>
            <a:pPr lvl="2" eaLnBrk="1" hangingPunct="1">
              <a:lnSpc>
                <a:spcPct val="90000"/>
              </a:lnSpc>
            </a:pPr>
            <a:endParaRPr lang="en-US" sz="500" smtClean="0">
              <a:latin typeface="Arial" charset="0"/>
              <a:ea typeface="ＭＳ Ｐゴシック" pitchFamily="77" charset="-128"/>
            </a:endParaRPr>
          </a:p>
          <a:p>
            <a:pPr lvl="2">
              <a:lnSpc>
                <a:spcPct val="90000"/>
              </a:lnSpc>
            </a:pPr>
            <a:r>
              <a:rPr lang="en-US" sz="500" smtClean="0">
                <a:latin typeface="Arial" charset="0"/>
                <a:ea typeface="ＭＳ Ｐゴシック" pitchFamily="77" charset="-128"/>
              </a:rPr>
              <a:t>For an alternative way to assess ankyloglossia see the Summer 2004 Section on Breastfeeding Newsletter article, </a:t>
            </a:r>
            <a:r>
              <a:rPr lang="en-US" sz="900" b="1" smtClean="0">
                <a:latin typeface="Arial" charset="0"/>
                <a:ea typeface="ＭＳ Ｐゴシック" pitchFamily="77" charset="-128"/>
              </a:rPr>
              <a:t>CONGENTIAL TONGUE-TIE AND ITS IMPACT ON BREASTFEEDING </a:t>
            </a:r>
            <a:r>
              <a:rPr lang="en-US" sz="900" smtClean="0">
                <a:latin typeface="Arial" charset="0"/>
                <a:ea typeface="ＭＳ Ｐゴシック" pitchFamily="77" charset="-128"/>
              </a:rPr>
              <a:t>by Elizabeth Coryllos, MD, MSs, FAAP, FACS, FRCSc, IBCLC, Catherine Watson Genna, BS, IBCLC, and Alexander C. Salloum, MD, MA, www.aap.org/breastfeeding/8-27%20Newsletter.pdf</a:t>
            </a:r>
          </a:p>
          <a:p>
            <a:pPr lvl="2">
              <a:lnSpc>
                <a:spcPct val="90000"/>
              </a:lnSpc>
            </a:pPr>
            <a:endParaRPr lang="en-US" sz="500" smtClean="0">
              <a:latin typeface="Arial" charset="0"/>
              <a:ea typeface="ＭＳ Ｐゴシック" pitchFamily="77" charset="-128"/>
            </a:endParaRPr>
          </a:p>
          <a:p>
            <a:pPr lvl="2">
              <a:lnSpc>
                <a:spcPct val="90000"/>
              </a:lnSpc>
            </a:pPr>
            <a:endParaRPr lang="en-US" sz="500" smtClean="0">
              <a:latin typeface="Arial" charset="0"/>
              <a:ea typeface="ＭＳ Ｐゴシック" pitchFamily="77" charset="-128"/>
            </a:endParaRPr>
          </a:p>
          <a:p>
            <a:pPr eaLnBrk="1" hangingPunct="1">
              <a:lnSpc>
                <a:spcPct val="90000"/>
              </a:lnSpc>
            </a:pPr>
            <a:endParaRPr lang="en-US" sz="500"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69171DF6-E056-4125-8680-77D0386BBB8E}" type="slidenum">
              <a:rPr lang="en-US"/>
              <a:pPr/>
              <a:t>11</a:t>
            </a:fld>
            <a:endParaRPr lang="en-US"/>
          </a:p>
        </p:txBody>
      </p:sp>
      <p:sp>
        <p:nvSpPr>
          <p:cNvPr id="3584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568A9CF7-3279-4677-A93E-9927D4921949}" type="slidenum">
              <a:rPr lang="en-US" sz="1200"/>
              <a:pPr algn="r"/>
              <a:t>11</a:t>
            </a:fld>
            <a:endParaRPr lang="en-US" sz="1200"/>
          </a:p>
        </p:txBody>
      </p:sp>
      <p:sp>
        <p:nvSpPr>
          <p:cNvPr id="35844" name="Rectangle 2"/>
          <p:cNvSpPr>
            <a:spLocks noRot="1" noChangeArrowheads="1" noTextEdit="1"/>
          </p:cNvSpPr>
          <p:nvPr>
            <p:ph type="sldImg"/>
          </p:nvPr>
        </p:nvSpPr>
        <p:spPr>
          <a:ln/>
        </p:spPr>
      </p:sp>
      <p:sp>
        <p:nvSpPr>
          <p:cNvPr id="35845" name="Rectangle 3"/>
          <p:cNvSpPr>
            <a:spLocks noGrp="1" noChangeArrowheads="1"/>
          </p:cNvSpPr>
          <p:nvPr>
            <p:ph type="body" idx="1"/>
          </p:nvPr>
        </p:nvSpPr>
        <p:spPr>
          <a:noFill/>
          <a:ln/>
        </p:spPr>
        <p:txBody>
          <a:bodyPr/>
          <a:lstStyle/>
          <a:p>
            <a:pPr eaLnBrk="1" hangingPunct="1"/>
            <a:r>
              <a:rPr lang="en-US" sz="900" smtClean="0">
                <a:latin typeface="Arial" charset="0"/>
              </a:rPr>
              <a:t>Research study with 2 independent observers. Assessed degree of ankyloglossia using scales. Analyzed observations.</a:t>
            </a:r>
          </a:p>
          <a:p>
            <a:pPr eaLnBrk="1" hangingPunct="1"/>
            <a:r>
              <a:rPr lang="en-US" sz="900" smtClean="0">
                <a:latin typeface="Arial" charset="0"/>
              </a:rPr>
              <a:t>Study using well designed enrollment</a:t>
            </a:r>
          </a:p>
          <a:p>
            <a:pPr eaLnBrk="1" hangingPunct="1"/>
            <a:r>
              <a:rPr lang="en-US" sz="900" smtClean="0">
                <a:latin typeface="Arial" charset="0"/>
              </a:rPr>
              <a:t>• Poor latch presented at 1.2 days</a:t>
            </a:r>
          </a:p>
          <a:p>
            <a:pPr eaLnBrk="1" hangingPunct="1"/>
            <a:r>
              <a:rPr lang="en-US" sz="900" smtClean="0">
                <a:latin typeface="Arial" charset="0"/>
              </a:rPr>
              <a:t>• Maternal nipple pain presented at 2.0</a:t>
            </a:r>
          </a:p>
          <a:p>
            <a:pPr eaLnBrk="1" hangingPunct="1"/>
            <a:r>
              <a:rPr lang="en-US" sz="900" smtClean="0">
                <a:latin typeface="Arial" charset="0"/>
              </a:rPr>
              <a:t>• Mean function score 7.9 (</a:t>
            </a:r>
            <a:r>
              <a:rPr lang="en-US" sz="900" u="sng" smtClean="0">
                <a:latin typeface="Arial" charset="0"/>
              </a:rPr>
              <a:t>+</a:t>
            </a:r>
            <a:r>
              <a:rPr lang="en-US" sz="900" smtClean="0">
                <a:latin typeface="Arial" charset="0"/>
              </a:rPr>
              <a:t> 1.86), appearance score 4.9 (</a:t>
            </a:r>
            <a:r>
              <a:rPr lang="en-US" sz="900" u="sng" smtClean="0">
                <a:latin typeface="Arial" charset="0"/>
              </a:rPr>
              <a:t>+</a:t>
            </a:r>
            <a:r>
              <a:rPr lang="en-US" sz="900" smtClean="0">
                <a:latin typeface="Arial" charset="0"/>
              </a:rPr>
              <a:t> 1.81)</a:t>
            </a:r>
          </a:p>
          <a:p>
            <a:pPr eaLnBrk="1" hangingPunct="1"/>
            <a:r>
              <a:rPr lang="en-US" sz="900" smtClean="0">
                <a:latin typeface="Arial" charset="0"/>
              </a:rPr>
              <a:t>• Poor latch shown with LATCH scores 7.8-8.0</a:t>
            </a:r>
          </a:p>
          <a:p>
            <a:pPr eaLnBrk="1" hangingPunct="1"/>
            <a:r>
              <a:rPr lang="en-US" sz="900" smtClean="0">
                <a:latin typeface="Arial" charset="0"/>
              </a:rPr>
              <a:t>Appearance items, 5 items, moderate agreement between observers.</a:t>
            </a:r>
          </a:p>
          <a:p>
            <a:pPr eaLnBrk="1" hangingPunct="1"/>
            <a:r>
              <a:rPr lang="en-US" sz="900" smtClean="0">
                <a:latin typeface="Arial" charset="0"/>
              </a:rPr>
              <a:t>First 3 function items had good agreement.</a:t>
            </a:r>
          </a:p>
          <a:p>
            <a:pPr eaLnBrk="1" hangingPunct="1"/>
            <a:r>
              <a:rPr lang="en-US" sz="900" smtClean="0">
                <a:latin typeface="Arial" charset="0"/>
              </a:rPr>
              <a:t>4 items related to assessment of sucking activity by the baby (spread, cupping, peristalsis and snapback) had insignificant p values for inter-rater reliability. These did not contribute to distinguishing babies with true ankyloglossia.</a:t>
            </a:r>
          </a:p>
          <a:p>
            <a:pPr eaLnBrk="1" hangingPunct="1"/>
            <a:r>
              <a:rPr lang="en-US" sz="900" smtClean="0">
                <a:latin typeface="Arial" charset="0"/>
              </a:rPr>
              <a:t>Therefore, the researchers suggested confining functional assessment to 3 items instead of 7.</a:t>
            </a:r>
          </a:p>
          <a:p>
            <a:pPr eaLnBrk="1" hangingPunct="1"/>
            <a:endParaRPr lang="en-US" sz="900" b="1" smtClean="0">
              <a:latin typeface="Arial" charset="0"/>
            </a:endParaRPr>
          </a:p>
          <a:p>
            <a:pPr eaLnBrk="1" hangingPunct="1"/>
            <a:r>
              <a:rPr lang="en-US" sz="900" b="1" smtClean="0">
                <a:latin typeface="Arial" charset="0"/>
              </a:rPr>
              <a:t>Amir LH</a:t>
            </a:r>
            <a:r>
              <a:rPr lang="en-US" sz="900" smtClean="0">
                <a:latin typeface="Arial" charset="0"/>
              </a:rPr>
              <a:t>, </a:t>
            </a:r>
            <a:r>
              <a:rPr lang="en-US" sz="900" b="1" smtClean="0">
                <a:latin typeface="Arial" charset="0"/>
              </a:rPr>
              <a:t>James JP</a:t>
            </a:r>
            <a:r>
              <a:rPr lang="en-US" sz="900" smtClean="0">
                <a:latin typeface="Arial" charset="0"/>
              </a:rPr>
              <a:t>, </a:t>
            </a:r>
            <a:r>
              <a:rPr lang="en-US" sz="900" b="1" smtClean="0">
                <a:latin typeface="Arial" charset="0"/>
              </a:rPr>
              <a:t>Donath SM</a:t>
            </a:r>
            <a:r>
              <a:rPr lang="en-US" sz="900" smtClean="0">
                <a:latin typeface="Arial" charset="0"/>
              </a:rPr>
              <a:t>. </a:t>
            </a:r>
            <a:r>
              <a:rPr lang="en-US" sz="900" b="1" smtClean="0">
                <a:latin typeface="Arial" charset="0"/>
              </a:rPr>
              <a:t>Reliability of the Hazel baker assessment tool for lingual frenulum function. </a:t>
            </a:r>
            <a:r>
              <a:rPr lang="en-US" sz="900" i="1" smtClean="0">
                <a:latin typeface="Arial" charset="0"/>
              </a:rPr>
              <a:t>Int</a:t>
            </a:r>
            <a:r>
              <a:rPr lang="en-US" sz="900" b="1" smtClean="0">
                <a:latin typeface="Arial" charset="0"/>
              </a:rPr>
              <a:t> </a:t>
            </a:r>
            <a:r>
              <a:rPr lang="en-US" sz="900" i="1" smtClean="0">
                <a:latin typeface="Arial" charset="0"/>
              </a:rPr>
              <a:t>Breastfeed J.</a:t>
            </a:r>
            <a:r>
              <a:rPr lang="en-US" sz="900" b="1" smtClean="0">
                <a:latin typeface="Arial" charset="0"/>
              </a:rPr>
              <a:t> 2006 Mar 9;1(1):3.</a:t>
            </a:r>
            <a:r>
              <a:rPr lang="en-US" sz="900" smtClean="0">
                <a:latin typeface="Arial" charset="0"/>
              </a:rPr>
              <a:t> </a:t>
            </a:r>
            <a:endParaRPr lang="en-US" sz="900" b="1" smtClean="0">
              <a:latin typeface="Arial" charset="0"/>
            </a:endParaRPr>
          </a:p>
          <a:p>
            <a:pPr eaLnBrk="1" hangingPunct="1"/>
            <a:endParaRPr lang="en-US" sz="900" smtClean="0">
              <a:latin typeface="Arial" charset="0"/>
            </a:endParaRPr>
          </a:p>
          <a:p>
            <a:pPr eaLnBrk="1" hangingPunct="1"/>
            <a:r>
              <a:rPr lang="en-US" sz="900" smtClean="0">
                <a:latin typeface="Arial" charset="0"/>
              </a:rPr>
              <a:t>8 moms and babies had pre- and post-procedure breast milk production measured</a:t>
            </a:r>
          </a:p>
          <a:p>
            <a:pPr lvl="2" eaLnBrk="1" hangingPunct="1"/>
            <a:r>
              <a:rPr lang="en-US" sz="900" smtClean="0">
                <a:latin typeface="Arial" charset="0"/>
                <a:ea typeface="ＭＳ Ｐゴシック" pitchFamily="77" charset="-128"/>
              </a:rPr>
              <a:t>Mean increase after procedure for 6 moms; 194 g</a:t>
            </a:r>
          </a:p>
          <a:p>
            <a:pPr lvl="2" eaLnBrk="1" hangingPunct="1"/>
            <a:r>
              <a:rPr lang="en-US" sz="900" smtClean="0">
                <a:latin typeface="Arial" charset="0"/>
                <a:ea typeface="ＭＳ Ｐゴシック" pitchFamily="77" charset="-128"/>
              </a:rPr>
              <a:t>Great improvement on LATCH scores</a:t>
            </a:r>
          </a:p>
          <a:p>
            <a:pPr eaLnBrk="1" hangingPunct="1"/>
            <a:r>
              <a:rPr lang="en-US" sz="900" smtClean="0">
                <a:latin typeface="Arial" charset="0"/>
              </a:rPr>
              <a:t>After ultrasound:</a:t>
            </a:r>
          </a:p>
          <a:p>
            <a:pPr lvl="2" eaLnBrk="1" hangingPunct="1"/>
            <a:r>
              <a:rPr lang="en-US" sz="900" smtClean="0">
                <a:latin typeface="Arial" charset="0"/>
                <a:ea typeface="ＭＳ Ｐゴシック" pitchFamily="77" charset="-128"/>
              </a:rPr>
              <a:t>Better placement of end of nipple to hard and soft palate junction</a:t>
            </a:r>
          </a:p>
          <a:p>
            <a:pPr lvl="2" eaLnBrk="1" hangingPunct="1"/>
            <a:r>
              <a:rPr lang="en-US" sz="900" smtClean="0">
                <a:latin typeface="Arial" charset="0"/>
                <a:ea typeface="ＭＳ Ｐゴシック" pitchFamily="77" charset="-128"/>
              </a:rPr>
              <a:t>Less deformation of nipple</a:t>
            </a:r>
          </a:p>
          <a:p>
            <a:pPr lvl="2" eaLnBrk="1" hangingPunct="1"/>
            <a:r>
              <a:rPr lang="en-US" sz="900" smtClean="0">
                <a:latin typeface="Arial" charset="0"/>
                <a:ea typeface="ＭＳ Ｐゴシック" pitchFamily="77" charset="-128"/>
              </a:rPr>
              <a:t>Associated with more milk transfer, less maternal pain</a:t>
            </a:r>
          </a:p>
          <a:p>
            <a:pPr eaLnBrk="1" hangingPunct="1"/>
            <a:endParaRPr lang="en-US" sz="900" smtClean="0">
              <a:latin typeface="Arial" charset="0"/>
            </a:endParaRPr>
          </a:p>
          <a:p>
            <a:pPr eaLnBrk="1" hangingPunct="1"/>
            <a:r>
              <a:rPr lang="en-US" sz="900" smtClean="0">
                <a:latin typeface="Arial" charset="0"/>
              </a:rPr>
              <a:t>Jeanne L. Ballard, Christine E. Auer and Jane C. Khoury. </a:t>
            </a:r>
            <a:r>
              <a:rPr lang="en-US" sz="900" b="1" smtClean="0">
                <a:latin typeface="Arial" charset="0"/>
              </a:rPr>
              <a:t>Ankyloglossia: Assessment, Incidence, and Effect of Frenuloplasty on the Breastfeeding Dyad. </a:t>
            </a:r>
            <a:r>
              <a:rPr lang="en-US" sz="900" i="1" smtClean="0">
                <a:latin typeface="Arial" charset="0"/>
              </a:rPr>
              <a:t>Pediatrics </a:t>
            </a:r>
            <a:r>
              <a:rPr lang="en-US" sz="900" smtClean="0">
                <a:latin typeface="Arial" charset="0"/>
              </a:rPr>
              <a:t>2002;110;e63</a:t>
            </a:r>
          </a:p>
          <a:p>
            <a:pPr eaLnBrk="1" hangingPunct="1"/>
            <a:endParaRPr lang="en-US" sz="900"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550DF113-A043-46AA-B669-88F185720644}"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390F0C93-8718-430C-853A-5023B69F1D2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3C49E171-614F-4C0C-9045-4513923D66DA}"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99F6E40C-BF7D-43B6-A419-67DF2C9617AD}"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endParaRPr lang="en-US"/>
          </a:p>
        </p:txBody>
      </p:sp>
      <p:sp>
        <p:nvSpPr>
          <p:cNvPr id="7" name="Rectangle 5"/>
          <p:cNvSpPr>
            <a:spLocks noGrp="1" noChangeArrowheads="1"/>
          </p:cNvSpPr>
          <p:nvPr>
            <p:ph type="ftr" sz="quarter" idx="11"/>
          </p:nvPr>
        </p:nvSpPr>
        <p:spPr>
          <a:ln/>
        </p:spPr>
        <p:txBody>
          <a:bodyPr/>
          <a:lstStyle>
            <a:lvl1pPr>
              <a:defRPr/>
            </a:lvl1pPr>
          </a:lstStyle>
          <a:p>
            <a:endParaRPr lang="en-US"/>
          </a:p>
        </p:txBody>
      </p:sp>
      <p:sp>
        <p:nvSpPr>
          <p:cNvPr id="8" name="Rectangle 6"/>
          <p:cNvSpPr>
            <a:spLocks noGrp="1" noChangeArrowheads="1"/>
          </p:cNvSpPr>
          <p:nvPr>
            <p:ph type="sldNum" sz="quarter" idx="12"/>
          </p:nvPr>
        </p:nvSpPr>
        <p:spPr>
          <a:ln/>
        </p:spPr>
        <p:txBody>
          <a:bodyPr/>
          <a:lstStyle>
            <a:lvl1pPr>
              <a:defRPr/>
            </a:lvl1pPr>
          </a:lstStyle>
          <a:p>
            <a:fld id="{E9C7E334-C8D4-4C81-BF8C-71AD518760F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44AF2644-3EF3-4C4A-8D60-6ABC4DBB2BB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EA430EC0-F80A-40B7-ADEF-BA115236077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EE0A710B-64AC-4695-91DE-F2B255BAC138}"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5511B05E-6143-4679-8157-8E2D289F9919}"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5E2091F2-5073-46E4-942A-0E3A8759141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AD3733D2-FC59-4E24-B320-A70F515AF222}"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62558600-B15B-4AE6-AB20-257086BFC29E}"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1F7919CE-253B-4546-A289-83E0EDA2BD84}"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0" descr="Breastfeeding4"/>
          <p:cNvPicPr>
            <a:picLocks noChangeAspect="1" noChangeArrowheads="1"/>
          </p:cNvPicPr>
          <p:nvPr userDrawn="1"/>
        </p:nvPicPr>
        <p:blipFill>
          <a:blip r:embed="rId15"/>
          <a:srcRect/>
          <a:stretch>
            <a:fillRect/>
          </a:stretch>
        </p:blipFill>
        <p:spPr bwMode="auto">
          <a:xfrm>
            <a:off x="0" y="0"/>
            <a:ext cx="9145588" cy="6859588"/>
          </a:xfrm>
          <a:prstGeom prst="rect">
            <a:avLst/>
          </a:prstGeom>
          <a:noFill/>
          <a:ln w="9525">
            <a:noFill/>
            <a:miter lim="800000"/>
            <a:headEnd/>
            <a:tailEnd/>
          </a:ln>
        </p:spPr>
      </p:pic>
      <p:sp>
        <p:nvSpPr>
          <p:cNvPr id="1027"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E7D9D33-4CEF-493F-95A5-F07DD97D6B8F}"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3000">
          <a:solidFill>
            <a:srgbClr val="84B593"/>
          </a:solidFill>
          <a:latin typeface="Arial Black" pitchFamily="77" charset="0"/>
          <a:ea typeface="ＭＳ Ｐゴシック" pitchFamily="77" charset="-128"/>
          <a:cs typeface="ＭＳ Ｐゴシック" pitchFamily="77" charset="-128"/>
        </a:defRPr>
      </a:lvl1pPr>
      <a:lvl2pPr algn="ctr" rtl="0" eaLnBrk="0" fontAlgn="base" hangingPunct="0">
        <a:spcBef>
          <a:spcPct val="0"/>
        </a:spcBef>
        <a:spcAft>
          <a:spcPct val="0"/>
        </a:spcAft>
        <a:defRPr sz="3000">
          <a:solidFill>
            <a:srgbClr val="84B593"/>
          </a:solidFill>
          <a:latin typeface="Arial Black" pitchFamily="77" charset="0"/>
          <a:ea typeface="ＭＳ Ｐゴシック" pitchFamily="77" charset="-128"/>
          <a:cs typeface="ＭＳ Ｐゴシック" pitchFamily="77" charset="-128"/>
        </a:defRPr>
      </a:lvl2pPr>
      <a:lvl3pPr algn="ctr" rtl="0" eaLnBrk="0" fontAlgn="base" hangingPunct="0">
        <a:spcBef>
          <a:spcPct val="0"/>
        </a:spcBef>
        <a:spcAft>
          <a:spcPct val="0"/>
        </a:spcAft>
        <a:defRPr sz="3000">
          <a:solidFill>
            <a:srgbClr val="84B593"/>
          </a:solidFill>
          <a:latin typeface="Arial Black" pitchFamily="77" charset="0"/>
          <a:ea typeface="ＭＳ Ｐゴシック" pitchFamily="77" charset="-128"/>
          <a:cs typeface="ＭＳ Ｐゴシック" pitchFamily="77" charset="-128"/>
        </a:defRPr>
      </a:lvl3pPr>
      <a:lvl4pPr algn="ctr" rtl="0" eaLnBrk="0" fontAlgn="base" hangingPunct="0">
        <a:spcBef>
          <a:spcPct val="0"/>
        </a:spcBef>
        <a:spcAft>
          <a:spcPct val="0"/>
        </a:spcAft>
        <a:defRPr sz="3000">
          <a:solidFill>
            <a:srgbClr val="84B593"/>
          </a:solidFill>
          <a:latin typeface="Arial Black" pitchFamily="77" charset="0"/>
          <a:ea typeface="ＭＳ Ｐゴシック" pitchFamily="77" charset="-128"/>
          <a:cs typeface="ＭＳ Ｐゴシック" pitchFamily="77" charset="-128"/>
        </a:defRPr>
      </a:lvl4pPr>
      <a:lvl5pPr algn="ctr" rtl="0" eaLnBrk="0" fontAlgn="base" hangingPunct="0">
        <a:spcBef>
          <a:spcPct val="0"/>
        </a:spcBef>
        <a:spcAft>
          <a:spcPct val="0"/>
        </a:spcAft>
        <a:defRPr sz="3000">
          <a:solidFill>
            <a:srgbClr val="84B593"/>
          </a:solidFill>
          <a:latin typeface="Arial Black" pitchFamily="77" charset="0"/>
          <a:ea typeface="ＭＳ Ｐゴシック" pitchFamily="77" charset="-128"/>
          <a:cs typeface="ＭＳ Ｐゴシック" pitchFamily="77" charset="-128"/>
        </a:defRPr>
      </a:lvl5pPr>
      <a:lvl6pPr marL="457200" algn="ctr" rtl="0" fontAlgn="base">
        <a:spcBef>
          <a:spcPct val="0"/>
        </a:spcBef>
        <a:spcAft>
          <a:spcPct val="0"/>
        </a:spcAft>
        <a:defRPr sz="4400">
          <a:solidFill>
            <a:schemeClr val="tx2"/>
          </a:solidFill>
          <a:latin typeface="Arial" pitchFamily="36" charset="0"/>
        </a:defRPr>
      </a:lvl6pPr>
      <a:lvl7pPr marL="914400" algn="ctr" rtl="0" fontAlgn="base">
        <a:spcBef>
          <a:spcPct val="0"/>
        </a:spcBef>
        <a:spcAft>
          <a:spcPct val="0"/>
        </a:spcAft>
        <a:defRPr sz="4400">
          <a:solidFill>
            <a:schemeClr val="tx2"/>
          </a:solidFill>
          <a:latin typeface="Arial" pitchFamily="36" charset="0"/>
        </a:defRPr>
      </a:lvl7pPr>
      <a:lvl8pPr marL="1371600" algn="ctr" rtl="0" fontAlgn="base">
        <a:spcBef>
          <a:spcPct val="0"/>
        </a:spcBef>
        <a:spcAft>
          <a:spcPct val="0"/>
        </a:spcAft>
        <a:defRPr sz="4400">
          <a:solidFill>
            <a:schemeClr val="tx2"/>
          </a:solidFill>
          <a:latin typeface="Arial" pitchFamily="36" charset="0"/>
        </a:defRPr>
      </a:lvl8pPr>
      <a:lvl9pPr marL="1828800" algn="ctr" rtl="0" fontAlgn="base">
        <a:spcBef>
          <a:spcPct val="0"/>
        </a:spcBef>
        <a:spcAft>
          <a:spcPct val="0"/>
        </a:spcAft>
        <a:defRPr sz="4400">
          <a:solidFill>
            <a:schemeClr val="tx2"/>
          </a:solidFill>
          <a:latin typeface="Arial" pitchFamily="36" charset="0"/>
        </a:defRPr>
      </a:lvl9pPr>
    </p:titleStyle>
    <p:bodyStyle>
      <a:lvl1pPr marL="342900" indent="-342900" algn="l" rtl="0" eaLnBrk="0" fontAlgn="base" hangingPunct="0">
        <a:spcBef>
          <a:spcPct val="20000"/>
        </a:spcBef>
        <a:spcAft>
          <a:spcPct val="0"/>
        </a:spcAft>
        <a:buChar char="•"/>
        <a:defRPr sz="2200">
          <a:solidFill>
            <a:srgbClr val="1B4083"/>
          </a:solidFill>
          <a:latin typeface="Arial Bold" pitchFamily="1" charset="0"/>
          <a:ea typeface="ＭＳ Ｐゴシック" pitchFamily="77" charset="-128"/>
          <a:cs typeface="ＭＳ Ｐゴシック" pitchFamily="77" charset="-128"/>
        </a:defRPr>
      </a:lvl1pPr>
      <a:lvl2pPr marL="742950" indent="-285750" algn="l" rtl="0" eaLnBrk="0" fontAlgn="base" hangingPunct="0">
        <a:spcBef>
          <a:spcPct val="20000"/>
        </a:spcBef>
        <a:spcAft>
          <a:spcPct val="0"/>
        </a:spcAft>
        <a:buChar char="–"/>
        <a:defRPr sz="2200">
          <a:solidFill>
            <a:schemeClr val="tx1"/>
          </a:solidFill>
          <a:latin typeface="+mn-lt"/>
          <a:ea typeface="ＭＳ Ｐゴシック" pitchFamily="36" charset="-128"/>
        </a:defRPr>
      </a:lvl2pPr>
      <a:lvl3pPr marL="1143000" indent="-228600" algn="l" rtl="0" eaLnBrk="0" fontAlgn="base" hangingPunct="0">
        <a:spcBef>
          <a:spcPct val="20000"/>
        </a:spcBef>
        <a:spcAft>
          <a:spcPct val="0"/>
        </a:spcAft>
        <a:buChar char="•"/>
        <a:defRPr sz="2000">
          <a:solidFill>
            <a:schemeClr val="tx1"/>
          </a:solidFill>
          <a:latin typeface="+mn-lt"/>
          <a:ea typeface="ＭＳ Ｐゴシック" pitchFamily="36" charset="-128"/>
        </a:defRPr>
      </a:lvl3pPr>
      <a:lvl4pPr marL="1600200" indent="-228600" algn="l" rtl="0" eaLnBrk="0" fontAlgn="base" hangingPunct="0">
        <a:spcBef>
          <a:spcPct val="20000"/>
        </a:spcBef>
        <a:spcAft>
          <a:spcPct val="0"/>
        </a:spcAft>
        <a:buChar char="–"/>
        <a:defRPr>
          <a:solidFill>
            <a:schemeClr val="tx1"/>
          </a:solidFill>
          <a:latin typeface="+mn-lt"/>
          <a:ea typeface="ＭＳ Ｐゴシック" pitchFamily="36" charset="-128"/>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pitchFamily="36"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36"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36"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36"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3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1" descr="Breastfeeding"/>
          <p:cNvPicPr>
            <a:picLocks noChangeAspect="1" noChangeArrowheads="1"/>
          </p:cNvPicPr>
          <p:nvPr/>
        </p:nvPicPr>
        <p:blipFill>
          <a:blip r:embed="rId3"/>
          <a:srcRect/>
          <a:stretch>
            <a:fillRect/>
          </a:stretch>
        </p:blipFill>
        <p:spPr bwMode="auto">
          <a:xfrm>
            <a:off x="0" y="0"/>
            <a:ext cx="9144000" cy="6859588"/>
          </a:xfrm>
          <a:prstGeom prst="rect">
            <a:avLst/>
          </a:prstGeom>
          <a:noFill/>
          <a:ln w="9525">
            <a:noFill/>
            <a:miter lim="800000"/>
            <a:headEnd/>
            <a:tailEnd/>
          </a:ln>
        </p:spPr>
      </p:pic>
      <p:sp>
        <p:nvSpPr>
          <p:cNvPr id="16387" name="Rectangle 7"/>
          <p:cNvSpPr>
            <a:spLocks noChangeArrowheads="1"/>
          </p:cNvSpPr>
          <p:nvPr/>
        </p:nvSpPr>
        <p:spPr bwMode="auto">
          <a:xfrm>
            <a:off x="457200" y="2438400"/>
            <a:ext cx="8229600" cy="1143000"/>
          </a:xfrm>
          <a:prstGeom prst="rect">
            <a:avLst/>
          </a:prstGeom>
          <a:noFill/>
          <a:ln w="9525">
            <a:noFill/>
            <a:miter lim="800000"/>
            <a:headEnd/>
            <a:tailEnd/>
          </a:ln>
        </p:spPr>
        <p:txBody>
          <a:bodyPr anchor="ctr"/>
          <a:lstStyle/>
          <a:p>
            <a:pPr algn="ctr" eaLnBrk="0" hangingPunct="0"/>
            <a:r>
              <a:rPr lang="en-US" sz="3300">
                <a:solidFill>
                  <a:srgbClr val="84B593"/>
                </a:solidFill>
                <a:latin typeface="Arial Black" pitchFamily="77" charset="0"/>
              </a:rPr>
              <a:t>Management of Common</a:t>
            </a:r>
            <a:br>
              <a:rPr lang="en-US" sz="3300">
                <a:solidFill>
                  <a:srgbClr val="84B593"/>
                </a:solidFill>
                <a:latin typeface="Arial Black" pitchFamily="77" charset="0"/>
              </a:rPr>
            </a:br>
            <a:r>
              <a:rPr lang="en-US" sz="3300">
                <a:solidFill>
                  <a:srgbClr val="84B593"/>
                </a:solidFill>
                <a:latin typeface="Arial Black" pitchFamily="77" charset="0"/>
              </a:rPr>
              <a:t>Breastfeeding Problems</a:t>
            </a:r>
            <a:endParaRPr lang="en-US" sz="3000">
              <a:solidFill>
                <a:srgbClr val="84B593"/>
              </a:solidFill>
              <a:latin typeface="Arial Black" pitchFamily="77" charset="0"/>
            </a:endParaRPr>
          </a:p>
        </p:txBody>
      </p:sp>
      <p:sp>
        <p:nvSpPr>
          <p:cNvPr id="16388" name="Rectangle 3"/>
          <p:cNvSpPr>
            <a:spLocks noChangeArrowheads="1"/>
          </p:cNvSpPr>
          <p:nvPr/>
        </p:nvSpPr>
        <p:spPr bwMode="auto">
          <a:xfrm>
            <a:off x="1295400" y="3779838"/>
            <a:ext cx="6553200" cy="4525962"/>
          </a:xfrm>
          <a:prstGeom prst="rect">
            <a:avLst/>
          </a:prstGeom>
          <a:noFill/>
          <a:ln w="9525">
            <a:noFill/>
            <a:miter lim="800000"/>
            <a:headEnd/>
            <a:tailEnd/>
          </a:ln>
        </p:spPr>
        <p:txBody>
          <a:bodyPr/>
          <a:lstStyle/>
          <a:p>
            <a:pPr marL="342900" indent="-342900" algn="ctr">
              <a:spcBef>
                <a:spcPct val="20000"/>
              </a:spcBef>
              <a:spcAft>
                <a:spcPct val="20000"/>
              </a:spcAft>
            </a:pPr>
            <a:r>
              <a:rPr lang="en-US" sz="2200">
                <a:solidFill>
                  <a:srgbClr val="1B4083"/>
                </a:solidFill>
                <a:latin typeface="Arial Bold" pitchFamily="1" charset="0"/>
              </a:rPr>
              <a:t>Breastfeeding Residency Curriculum</a:t>
            </a:r>
          </a:p>
          <a:p>
            <a:pPr marL="342900" indent="-342900" algn="ctr">
              <a:lnSpc>
                <a:spcPct val="80000"/>
              </a:lnSpc>
              <a:spcBef>
                <a:spcPct val="20000"/>
              </a:spcBef>
            </a:pPr>
            <a:r>
              <a:rPr lang="en-US" sz="1600">
                <a:solidFill>
                  <a:srgbClr val="1B4083"/>
                </a:solidFill>
              </a:rPr>
              <a:t>Prepared by</a:t>
            </a:r>
            <a:r>
              <a:rPr lang="en-US" sz="2200">
                <a:solidFill>
                  <a:srgbClr val="1B4083"/>
                </a:solidFill>
              </a:rPr>
              <a:t> </a:t>
            </a:r>
          </a:p>
          <a:p>
            <a:pPr marL="342900" indent="-342900" algn="ctr">
              <a:lnSpc>
                <a:spcPct val="80000"/>
              </a:lnSpc>
              <a:spcBef>
                <a:spcPct val="20000"/>
              </a:spcBef>
            </a:pPr>
            <a:r>
              <a:rPr lang="en-US" sz="2200">
                <a:solidFill>
                  <a:srgbClr val="1B4083"/>
                </a:solidFill>
              </a:rPr>
              <a:t>Andrew Hsi MD, MPH</a:t>
            </a:r>
          </a:p>
          <a:p>
            <a:pPr marL="342900" indent="-342900" algn="ctr">
              <a:lnSpc>
                <a:spcPct val="80000"/>
              </a:lnSpc>
              <a:spcBef>
                <a:spcPct val="20000"/>
              </a:spcBef>
            </a:pPr>
            <a:r>
              <a:rPr lang="en-US" sz="1600">
                <a:solidFill>
                  <a:srgbClr val="1B4083"/>
                </a:solidFill>
              </a:rPr>
              <a:t>and</a:t>
            </a:r>
          </a:p>
          <a:p>
            <a:pPr marL="342900" indent="-342900" algn="ctr">
              <a:lnSpc>
                <a:spcPct val="80000"/>
              </a:lnSpc>
              <a:spcBef>
                <a:spcPct val="20000"/>
              </a:spcBef>
            </a:pPr>
            <a:r>
              <a:rPr lang="en-US" sz="2200">
                <a:solidFill>
                  <a:srgbClr val="1B4083"/>
                </a:solidFill>
              </a:rPr>
              <a:t>Larry Leeman MD, MPH</a:t>
            </a:r>
            <a:endParaRPr lang="en-US" sz="2200">
              <a:solidFill>
                <a:srgbClr val="1B4083"/>
              </a:solidFill>
              <a:latin typeface="Arial Bold" pitchFamily="1" charset="0"/>
            </a:endParaRPr>
          </a:p>
          <a:p>
            <a:pPr marL="342900" indent="-342900" algn="ctr">
              <a:spcBef>
                <a:spcPct val="20000"/>
              </a:spcBef>
            </a:pPr>
            <a:r>
              <a:rPr lang="en-US" sz="1600">
                <a:solidFill>
                  <a:srgbClr val="1B4083"/>
                </a:solidFill>
              </a:rPr>
              <a:t>University of New Mexico School of Medicine</a:t>
            </a:r>
            <a:endParaRPr lang="en-US" sz="2200">
              <a:solidFill>
                <a:srgbClr val="1B4083"/>
              </a:solidFill>
              <a:latin typeface="Arial Bold" pitchFamily="1"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a:xfrm>
            <a:off x="457200" y="274638"/>
            <a:ext cx="8229600" cy="1152525"/>
          </a:xfrm>
        </p:spPr>
        <p:txBody>
          <a:bodyPr/>
          <a:lstStyle/>
          <a:p>
            <a:pPr eaLnBrk="1" hangingPunct="1"/>
            <a:r>
              <a:rPr lang="en-US" smtClean="0"/>
              <a:t>Reliability of Assessment</a:t>
            </a:r>
          </a:p>
        </p:txBody>
      </p:sp>
      <p:sp>
        <p:nvSpPr>
          <p:cNvPr id="32771" name="Rectangle 3"/>
          <p:cNvSpPr>
            <a:spLocks noGrp="1" noChangeArrowheads="1"/>
          </p:cNvSpPr>
          <p:nvPr>
            <p:ph type="body" idx="4294967295"/>
          </p:nvPr>
        </p:nvSpPr>
        <p:spPr>
          <a:xfrm>
            <a:off x="381000" y="1600200"/>
            <a:ext cx="8509000" cy="4525963"/>
          </a:xfrm>
        </p:spPr>
        <p:txBody>
          <a:bodyPr/>
          <a:lstStyle/>
          <a:p>
            <a:pPr eaLnBrk="1" hangingPunct="1">
              <a:lnSpc>
                <a:spcPct val="110000"/>
              </a:lnSpc>
            </a:pPr>
            <a:r>
              <a:rPr lang="en-US" smtClean="0"/>
              <a:t>Hazelbaker Tool in research</a:t>
            </a:r>
          </a:p>
          <a:p>
            <a:pPr lvl="1" eaLnBrk="1" hangingPunct="1">
              <a:lnSpc>
                <a:spcPct val="110000"/>
              </a:lnSpc>
            </a:pPr>
            <a:r>
              <a:rPr lang="en-US" smtClean="0">
                <a:ea typeface="ＭＳ Ｐゴシック" pitchFamily="77" charset="-128"/>
              </a:rPr>
              <a:t>Appearance items “moderate” reliability</a:t>
            </a:r>
          </a:p>
          <a:p>
            <a:pPr lvl="1" eaLnBrk="1" hangingPunct="1">
              <a:lnSpc>
                <a:spcPct val="110000"/>
              </a:lnSpc>
            </a:pPr>
            <a:r>
              <a:rPr lang="en-US" smtClean="0">
                <a:ea typeface="ＭＳ Ｐゴシック" pitchFamily="77" charset="-128"/>
              </a:rPr>
              <a:t>First 3 function items “substantial” agreement</a:t>
            </a:r>
          </a:p>
          <a:p>
            <a:pPr lvl="2" eaLnBrk="1" hangingPunct="1">
              <a:lnSpc>
                <a:spcPct val="110000"/>
              </a:lnSpc>
            </a:pPr>
            <a:r>
              <a:rPr lang="en-US" smtClean="0">
                <a:ea typeface="ＭＳ Ｐゴシック" pitchFamily="77" charset="-128"/>
              </a:rPr>
              <a:t>Lateralization, lift, and extension of tongue</a:t>
            </a:r>
          </a:p>
          <a:p>
            <a:pPr lvl="2" eaLnBrk="1" hangingPunct="1">
              <a:lnSpc>
                <a:spcPct val="110000"/>
              </a:lnSpc>
            </a:pPr>
            <a:r>
              <a:rPr lang="en-US" smtClean="0">
                <a:ea typeface="ＭＳ Ｐゴシック" pitchFamily="77" charset="-128"/>
              </a:rPr>
              <a:t>The items for infant sucking; low reliability</a:t>
            </a:r>
          </a:p>
          <a:p>
            <a:pPr lvl="1" eaLnBrk="1" hangingPunct="1">
              <a:lnSpc>
                <a:spcPct val="110000"/>
              </a:lnSpc>
            </a:pPr>
            <a:r>
              <a:rPr lang="en-US" smtClean="0">
                <a:ea typeface="ＭＳ Ｐゴシック" pitchFamily="77" charset="-128"/>
              </a:rPr>
              <a:t>Suggest using first 3 function items only</a:t>
            </a:r>
          </a:p>
          <a:p>
            <a:pPr eaLnBrk="1" hangingPunct="1">
              <a:lnSpc>
                <a:spcPct val="150000"/>
              </a:lnSpc>
            </a:pPr>
            <a:r>
              <a:rPr lang="en-US" smtClean="0"/>
              <a:t>Clinical agreement high for frenulotomy</a:t>
            </a:r>
          </a:p>
        </p:txBody>
      </p:sp>
      <p:sp>
        <p:nvSpPr>
          <p:cNvPr id="32772" name="Text Box 5"/>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5</a:t>
            </a:r>
            <a:r>
              <a:rPr lang="en-US"/>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457200" y="274638"/>
            <a:ext cx="8229600" cy="1152525"/>
          </a:xfrm>
        </p:spPr>
        <p:txBody>
          <a:bodyPr/>
          <a:lstStyle/>
          <a:p>
            <a:pPr eaLnBrk="1" hangingPunct="1"/>
            <a:r>
              <a:rPr lang="en-US" smtClean="0"/>
              <a:t>Frenulotomy Studies</a:t>
            </a:r>
          </a:p>
        </p:txBody>
      </p:sp>
      <p:sp>
        <p:nvSpPr>
          <p:cNvPr id="34819" name="Rectangle 3"/>
          <p:cNvSpPr>
            <a:spLocks noGrp="1" noChangeArrowheads="1"/>
          </p:cNvSpPr>
          <p:nvPr>
            <p:ph type="body" idx="4294967295"/>
          </p:nvPr>
        </p:nvSpPr>
        <p:spPr>
          <a:xfrm>
            <a:off x="381000" y="1600200"/>
            <a:ext cx="8229600" cy="4945063"/>
          </a:xfrm>
        </p:spPr>
        <p:txBody>
          <a:bodyPr/>
          <a:lstStyle/>
          <a:p>
            <a:pPr eaLnBrk="1" hangingPunct="1"/>
            <a:r>
              <a:rPr lang="en-US" smtClean="0"/>
              <a:t>Study using well designed enrollment</a:t>
            </a:r>
          </a:p>
          <a:p>
            <a:pPr eaLnBrk="1" hangingPunct="1">
              <a:lnSpc>
                <a:spcPct val="160000"/>
              </a:lnSpc>
            </a:pPr>
            <a:r>
              <a:rPr lang="en-US" smtClean="0"/>
              <a:t>Frenulotomy improved feeding</a:t>
            </a:r>
          </a:p>
          <a:p>
            <a:pPr lvl="1" eaLnBrk="1" hangingPunct="1"/>
            <a:r>
              <a:rPr lang="en-US" smtClean="0">
                <a:ea typeface="ＭＳ Ｐゴシック" pitchFamily="77" charset="-128"/>
              </a:rPr>
              <a:t>Mothers reported relief from pain</a:t>
            </a:r>
          </a:p>
          <a:p>
            <a:pPr lvl="1" eaLnBrk="1" hangingPunct="1"/>
            <a:r>
              <a:rPr lang="en-US" smtClean="0">
                <a:ea typeface="ＭＳ Ｐゴシック" pitchFamily="77" charset="-128"/>
              </a:rPr>
              <a:t>Improved latching</a:t>
            </a:r>
          </a:p>
          <a:p>
            <a:pPr eaLnBrk="1" hangingPunct="1">
              <a:lnSpc>
                <a:spcPct val="150000"/>
              </a:lnSpc>
            </a:pPr>
            <a:r>
              <a:rPr lang="en-US" smtClean="0"/>
              <a:t>Study of 24 older babies (33 </a:t>
            </a:r>
            <a:r>
              <a:rPr lang="en-US" u="sng" smtClean="0"/>
              <a:t>+</a:t>
            </a:r>
            <a:r>
              <a:rPr lang="en-US" smtClean="0"/>
              <a:t> 28 days)</a:t>
            </a:r>
          </a:p>
          <a:p>
            <a:pPr lvl="1" eaLnBrk="1" hangingPunct="1"/>
            <a:r>
              <a:rPr lang="en-US" smtClean="0">
                <a:ea typeface="ＭＳ Ｐゴシック" pitchFamily="77" charset="-128"/>
              </a:rPr>
              <a:t>Ultrasound studies found</a:t>
            </a:r>
          </a:p>
          <a:p>
            <a:pPr lvl="2" eaLnBrk="1" hangingPunct="1"/>
            <a:r>
              <a:rPr lang="en-US" smtClean="0">
                <a:ea typeface="ＭＳ Ｐゴシック" pitchFamily="77" charset="-128"/>
              </a:rPr>
              <a:t>Better position of nipple against palate</a:t>
            </a:r>
          </a:p>
          <a:p>
            <a:pPr lvl="2" eaLnBrk="1" hangingPunct="1"/>
            <a:r>
              <a:rPr lang="en-US" smtClean="0">
                <a:ea typeface="ＭＳ Ｐゴシック" pitchFamily="77" charset="-128"/>
              </a:rPr>
              <a:t>More milk transfer, less maternal pain</a:t>
            </a:r>
          </a:p>
          <a:p>
            <a:pPr lvl="2" eaLnBrk="1" hangingPunct="1"/>
            <a:endParaRPr lang="en-US" smtClean="0">
              <a:ea typeface="ＭＳ Ｐゴシック" pitchFamily="77" charset="-128"/>
            </a:endParaRPr>
          </a:p>
        </p:txBody>
      </p:sp>
      <p:sp>
        <p:nvSpPr>
          <p:cNvPr id="34820" name="Text Box 4"/>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5,7,23</a:t>
            </a:r>
            <a:r>
              <a:rPr lang="en-US"/>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533400"/>
            <a:ext cx="8229600" cy="1096963"/>
          </a:xfrm>
        </p:spPr>
        <p:txBody>
          <a:bodyPr/>
          <a:lstStyle/>
          <a:p>
            <a:pPr eaLnBrk="1" hangingPunct="1"/>
            <a:r>
              <a:rPr lang="en-US" smtClean="0"/>
              <a:t>Breastfeeding and </a:t>
            </a:r>
            <a:br>
              <a:rPr lang="en-US" smtClean="0"/>
            </a:br>
            <a:r>
              <a:rPr lang="en-US" smtClean="0"/>
              <a:t>Hyperbilirubinemia: Guidelines</a:t>
            </a:r>
            <a:endParaRPr lang="en-US" sz="2600" smtClean="0"/>
          </a:p>
        </p:txBody>
      </p:sp>
      <p:sp>
        <p:nvSpPr>
          <p:cNvPr id="36867" name="Rectangle 3"/>
          <p:cNvSpPr>
            <a:spLocks noGrp="1" noChangeArrowheads="1"/>
          </p:cNvSpPr>
          <p:nvPr>
            <p:ph type="body" sz="half" idx="1"/>
          </p:nvPr>
        </p:nvSpPr>
        <p:spPr>
          <a:xfrm>
            <a:off x="381000" y="1752600"/>
            <a:ext cx="4495800" cy="3810000"/>
          </a:xfrm>
        </p:spPr>
        <p:txBody>
          <a:bodyPr/>
          <a:lstStyle/>
          <a:p>
            <a:pPr eaLnBrk="1" hangingPunct="1">
              <a:lnSpc>
                <a:spcPct val="105000"/>
              </a:lnSpc>
              <a:spcAft>
                <a:spcPct val="30000"/>
              </a:spcAft>
            </a:pPr>
            <a:r>
              <a:rPr lang="en-US" smtClean="0"/>
              <a:t>All infants routinely monitored for jaundice</a:t>
            </a:r>
          </a:p>
          <a:p>
            <a:pPr eaLnBrk="1" hangingPunct="1">
              <a:lnSpc>
                <a:spcPct val="105000"/>
              </a:lnSpc>
              <a:spcAft>
                <a:spcPct val="30000"/>
              </a:spcAft>
            </a:pPr>
            <a:r>
              <a:rPr lang="en-US" smtClean="0"/>
              <a:t>Accurate gestational age; intensively monitor late preterm</a:t>
            </a:r>
          </a:p>
          <a:p>
            <a:pPr eaLnBrk="1" hangingPunct="1">
              <a:lnSpc>
                <a:spcPct val="105000"/>
              </a:lnSpc>
              <a:spcAft>
                <a:spcPct val="30000"/>
              </a:spcAft>
            </a:pPr>
            <a:r>
              <a:rPr lang="en-US" smtClean="0"/>
              <a:t>Jaundice while breastfeeding</a:t>
            </a:r>
          </a:p>
          <a:p>
            <a:pPr eaLnBrk="1" hangingPunct="1">
              <a:lnSpc>
                <a:spcPct val="105000"/>
              </a:lnSpc>
              <a:spcAft>
                <a:spcPct val="30000"/>
              </a:spcAft>
            </a:pPr>
            <a:r>
              <a:rPr lang="en-US" smtClean="0"/>
              <a:t>Kernicterus would be largely preventable</a:t>
            </a:r>
          </a:p>
        </p:txBody>
      </p:sp>
      <p:pic>
        <p:nvPicPr>
          <p:cNvPr id="36868" name="Picture 5" descr="Copy (2) of Premie_7"/>
          <p:cNvPicPr>
            <a:picLocks noChangeAspect="1" noChangeArrowheads="1"/>
          </p:cNvPicPr>
          <p:nvPr/>
        </p:nvPicPr>
        <p:blipFill>
          <a:blip r:embed="rId3"/>
          <a:srcRect/>
          <a:stretch>
            <a:fillRect/>
          </a:stretch>
        </p:blipFill>
        <p:spPr bwMode="auto">
          <a:xfrm>
            <a:off x="5105400" y="1735138"/>
            <a:ext cx="3532188" cy="3598862"/>
          </a:xfrm>
          <a:prstGeom prst="rect">
            <a:avLst/>
          </a:prstGeom>
          <a:noFill/>
          <a:ln w="57150">
            <a:solidFill>
              <a:srgbClr val="1B4083"/>
            </a:solidFill>
            <a:miter lim="800000"/>
            <a:headEnd/>
            <a:tailEnd/>
          </a:ln>
        </p:spPr>
      </p:pic>
      <p:sp>
        <p:nvSpPr>
          <p:cNvPr id="36869" name="Text Box 6"/>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2,3</a:t>
            </a:r>
            <a:r>
              <a:rPr lang="en-US"/>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a:xfrm>
            <a:off x="304800" y="457200"/>
            <a:ext cx="8534400" cy="1252538"/>
          </a:xfrm>
        </p:spPr>
        <p:txBody>
          <a:bodyPr/>
          <a:lstStyle/>
          <a:p>
            <a:pPr eaLnBrk="1" hangingPunct="1"/>
            <a:r>
              <a:rPr lang="en-US" smtClean="0"/>
              <a:t>Breastfeeding Preterm or Late Preterm Infants and Hyperbilirubinemia</a:t>
            </a:r>
            <a:endParaRPr lang="en-US" sz="2100" smtClean="0"/>
          </a:p>
        </p:txBody>
      </p:sp>
      <p:sp>
        <p:nvSpPr>
          <p:cNvPr id="38915" name="Rectangle 3"/>
          <p:cNvSpPr>
            <a:spLocks noGrp="1" noChangeArrowheads="1"/>
          </p:cNvSpPr>
          <p:nvPr>
            <p:ph type="body" idx="4294967295"/>
          </p:nvPr>
        </p:nvSpPr>
        <p:spPr>
          <a:xfrm>
            <a:off x="381000" y="1676400"/>
            <a:ext cx="8877300" cy="4525963"/>
          </a:xfrm>
        </p:spPr>
        <p:txBody>
          <a:bodyPr/>
          <a:lstStyle/>
          <a:p>
            <a:pPr eaLnBrk="1" hangingPunct="1"/>
            <a:r>
              <a:rPr lang="en-US" smtClean="0"/>
              <a:t>Jaundice in late preterm infants results from:</a:t>
            </a:r>
          </a:p>
          <a:p>
            <a:pPr lvl="1" eaLnBrk="1" hangingPunct="1"/>
            <a:r>
              <a:rPr lang="en-US" smtClean="0">
                <a:ea typeface="ＭＳ Ｐゴシック" pitchFamily="77" charset="-128"/>
              </a:rPr>
              <a:t>Increased bilirubin due to increased bilirubin production </a:t>
            </a:r>
          </a:p>
          <a:p>
            <a:pPr lvl="1" eaLnBrk="1" hangingPunct="1"/>
            <a:r>
              <a:rPr lang="en-US" smtClean="0">
                <a:ea typeface="ＭＳ Ｐゴシック" pitchFamily="77" charset="-128"/>
              </a:rPr>
              <a:t>Decreased bilirubin elimination</a:t>
            </a:r>
          </a:p>
          <a:p>
            <a:pPr lvl="1" eaLnBrk="1" hangingPunct="1"/>
            <a:r>
              <a:rPr lang="en-US" smtClean="0">
                <a:ea typeface="ＭＳ Ｐゴシック" pitchFamily="77" charset="-128"/>
              </a:rPr>
              <a:t>Insufficient breast milk intake even when mom’s milk established</a:t>
            </a:r>
          </a:p>
          <a:p>
            <a:pPr lvl="1" eaLnBrk="1" hangingPunct="1"/>
            <a:r>
              <a:rPr lang="en-US" smtClean="0">
                <a:ea typeface="ＭＳ Ｐゴシック" pitchFamily="77" charset="-128"/>
              </a:rPr>
              <a:t>Inability to ingest larger volumes of breast milk</a:t>
            </a:r>
          </a:p>
          <a:p>
            <a:pPr eaLnBrk="1" hangingPunct="1"/>
            <a:r>
              <a:rPr lang="en-US" smtClean="0"/>
              <a:t>Hyperbilirubinemia in late preterm infants:</a:t>
            </a:r>
          </a:p>
          <a:p>
            <a:pPr lvl="1" eaLnBrk="1" hangingPunct="1"/>
            <a:r>
              <a:rPr lang="en-US" smtClean="0">
                <a:ea typeface="ＭＳ Ｐゴシック" pitchFamily="77" charset="-128"/>
              </a:rPr>
              <a:t>Increased incidence </a:t>
            </a:r>
          </a:p>
          <a:p>
            <a:pPr lvl="1" eaLnBrk="1" hangingPunct="1"/>
            <a:r>
              <a:rPr lang="en-US" smtClean="0">
                <a:ea typeface="ＭＳ Ｐゴシック" pitchFamily="77" charset="-128"/>
              </a:rPr>
              <a:t>Increased severity</a:t>
            </a:r>
          </a:p>
          <a:p>
            <a:pPr lvl="1" eaLnBrk="1" hangingPunct="1"/>
            <a:r>
              <a:rPr lang="en-US" smtClean="0">
                <a:ea typeface="ＭＳ Ｐゴシック" pitchFamily="77" charset="-128"/>
              </a:rPr>
              <a:t>Longer course</a:t>
            </a:r>
          </a:p>
          <a:p>
            <a:pPr lvl="1" eaLnBrk="1" hangingPunct="1"/>
            <a:r>
              <a:rPr lang="en-US" smtClean="0">
                <a:ea typeface="ＭＳ Ｐゴシック" pitchFamily="77" charset="-128"/>
              </a:rPr>
              <a:t>Increased risk of deleterious consequences</a:t>
            </a:r>
            <a:r>
              <a:rPr lang="en-US" sz="2600" smtClean="0">
                <a:ea typeface="ＭＳ Ｐゴシック" pitchFamily="77" charset="-128"/>
              </a:rPr>
              <a:t> </a:t>
            </a:r>
            <a:endParaRPr lang="en-US" smtClean="0">
              <a:ea typeface="ＭＳ Ｐゴシック" pitchFamily="77" charset="-128"/>
            </a:endParaRPr>
          </a:p>
        </p:txBody>
      </p:sp>
      <p:sp>
        <p:nvSpPr>
          <p:cNvPr id="38916" name="Text Box 4"/>
          <p:cNvSpPr txBox="1">
            <a:spLocks noChangeArrowheads="1"/>
          </p:cNvSpPr>
          <p:nvPr/>
        </p:nvSpPr>
        <p:spPr bwMode="auto">
          <a:xfrm>
            <a:off x="381000" y="6248400"/>
            <a:ext cx="1600200" cy="369888"/>
          </a:xfrm>
          <a:prstGeom prst="rect">
            <a:avLst/>
          </a:prstGeom>
          <a:noFill/>
          <a:ln w="9525">
            <a:noFill/>
            <a:miter lim="800000"/>
            <a:headEnd/>
            <a:tailEnd/>
          </a:ln>
        </p:spPr>
        <p:txBody>
          <a:bodyPr>
            <a:spAutoFit/>
          </a:bodyPr>
          <a:lstStyle/>
          <a:p>
            <a:pPr>
              <a:spcBef>
                <a:spcPct val="50000"/>
              </a:spcBef>
            </a:pPr>
            <a:r>
              <a:rPr lang="en-US" sz="1000"/>
              <a:t>Reference 12,13</a:t>
            </a:r>
            <a:r>
              <a:rPr lang="en-US"/>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457200" y="457200"/>
            <a:ext cx="8229600" cy="1252538"/>
          </a:xfrm>
        </p:spPr>
        <p:txBody>
          <a:bodyPr/>
          <a:lstStyle/>
          <a:p>
            <a:pPr eaLnBrk="1" hangingPunct="1"/>
            <a:r>
              <a:rPr lang="en-US" smtClean="0"/>
              <a:t>Management for Early Jaundice in Breastfeeding Infants</a:t>
            </a:r>
            <a:endParaRPr lang="en-US" sz="2600" smtClean="0"/>
          </a:p>
        </p:txBody>
      </p:sp>
      <p:sp>
        <p:nvSpPr>
          <p:cNvPr id="40963" name="Rectangle 3"/>
          <p:cNvSpPr>
            <a:spLocks noGrp="1" noChangeArrowheads="1"/>
          </p:cNvSpPr>
          <p:nvPr>
            <p:ph type="body" idx="4294967295"/>
          </p:nvPr>
        </p:nvSpPr>
        <p:spPr>
          <a:xfrm>
            <a:off x="3276600" y="1752600"/>
            <a:ext cx="5638800" cy="3810000"/>
          </a:xfrm>
        </p:spPr>
        <p:txBody>
          <a:bodyPr/>
          <a:lstStyle/>
          <a:p>
            <a:pPr eaLnBrk="1" hangingPunct="1">
              <a:lnSpc>
                <a:spcPct val="90000"/>
              </a:lnSpc>
              <a:spcAft>
                <a:spcPct val="5000"/>
              </a:spcAft>
            </a:pPr>
            <a:r>
              <a:rPr lang="en-US" sz="2000" smtClean="0"/>
              <a:t>Close clinical observation for jaundice</a:t>
            </a:r>
          </a:p>
          <a:p>
            <a:pPr eaLnBrk="1" hangingPunct="1">
              <a:lnSpc>
                <a:spcPct val="90000"/>
              </a:lnSpc>
              <a:spcAft>
                <a:spcPct val="5000"/>
              </a:spcAft>
            </a:pPr>
            <a:r>
              <a:rPr lang="en-US" sz="2000" smtClean="0"/>
              <a:t>Largely related to insufficient breast milk intake</a:t>
            </a:r>
          </a:p>
          <a:p>
            <a:pPr eaLnBrk="1" hangingPunct="1">
              <a:lnSpc>
                <a:spcPct val="90000"/>
              </a:lnSpc>
              <a:spcAft>
                <a:spcPct val="5000"/>
              </a:spcAft>
            </a:pPr>
            <a:r>
              <a:rPr lang="en-US" sz="2000" smtClean="0"/>
              <a:t>Initiate early and frequent breastfeeding</a:t>
            </a:r>
          </a:p>
          <a:p>
            <a:pPr eaLnBrk="1" hangingPunct="1">
              <a:lnSpc>
                <a:spcPct val="90000"/>
              </a:lnSpc>
              <a:spcAft>
                <a:spcPct val="5000"/>
              </a:spcAft>
            </a:pPr>
            <a:r>
              <a:rPr lang="en-US" sz="2000" smtClean="0"/>
              <a:t>Discourage water, dextrose water, and unnecessary formula supplements</a:t>
            </a:r>
          </a:p>
          <a:p>
            <a:pPr eaLnBrk="1" hangingPunct="1">
              <a:lnSpc>
                <a:spcPct val="90000"/>
              </a:lnSpc>
              <a:spcAft>
                <a:spcPct val="5000"/>
              </a:spcAft>
            </a:pPr>
            <a:r>
              <a:rPr lang="en-US" sz="2000" smtClean="0"/>
              <a:t>If supplementing with formula, consider using SNS or finger feeding to continue the establishment of lactation </a:t>
            </a:r>
          </a:p>
          <a:p>
            <a:pPr eaLnBrk="1" hangingPunct="1">
              <a:lnSpc>
                <a:spcPct val="90000"/>
              </a:lnSpc>
              <a:spcAft>
                <a:spcPct val="5000"/>
              </a:spcAft>
            </a:pPr>
            <a:r>
              <a:rPr lang="en-US" sz="2000" smtClean="0"/>
              <a:t>Monitor weight, breastfeeding, </a:t>
            </a:r>
            <a:br>
              <a:rPr lang="en-US" sz="2000" smtClean="0"/>
            </a:br>
            <a:r>
              <a:rPr lang="en-US" sz="2000" smtClean="0"/>
              <a:t>urine, and stool</a:t>
            </a:r>
          </a:p>
          <a:p>
            <a:pPr eaLnBrk="1" hangingPunct="1">
              <a:lnSpc>
                <a:spcPct val="90000"/>
              </a:lnSpc>
              <a:spcAft>
                <a:spcPct val="5000"/>
              </a:spcAft>
            </a:pPr>
            <a:r>
              <a:rPr lang="en-US" sz="2000" smtClean="0"/>
              <a:t>Refer to AAP guidelines for management of jaundice</a:t>
            </a:r>
          </a:p>
        </p:txBody>
      </p:sp>
      <p:pic>
        <p:nvPicPr>
          <p:cNvPr id="40964" name="Picture 5" descr="IMG_0695"/>
          <p:cNvPicPr>
            <a:picLocks noChangeAspect="1" noChangeArrowheads="1"/>
          </p:cNvPicPr>
          <p:nvPr/>
        </p:nvPicPr>
        <p:blipFill>
          <a:blip r:embed="rId3"/>
          <a:srcRect/>
          <a:stretch>
            <a:fillRect/>
          </a:stretch>
        </p:blipFill>
        <p:spPr bwMode="auto">
          <a:xfrm>
            <a:off x="533400" y="1905000"/>
            <a:ext cx="2665413" cy="2133600"/>
          </a:xfrm>
          <a:prstGeom prst="rect">
            <a:avLst/>
          </a:prstGeom>
          <a:noFill/>
          <a:ln w="57150">
            <a:solidFill>
              <a:srgbClr val="1B4083"/>
            </a:solidFill>
            <a:miter lim="800000"/>
            <a:headEnd/>
            <a:tailEnd/>
          </a:ln>
        </p:spPr>
      </p:pic>
      <p:sp>
        <p:nvSpPr>
          <p:cNvPr id="40965" name="Text Box 6"/>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3,27,21</a:t>
            </a:r>
            <a:r>
              <a:rPr lang="en-US"/>
              <a: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a:xfrm>
            <a:off x="457200" y="438150"/>
            <a:ext cx="8229600" cy="868363"/>
          </a:xfrm>
        </p:spPr>
        <p:txBody>
          <a:bodyPr/>
          <a:lstStyle/>
          <a:p>
            <a:pPr eaLnBrk="1" hangingPunct="1"/>
            <a:r>
              <a:rPr lang="en-US" smtClean="0"/>
              <a:t>Management of Breastmilk Jaundice</a:t>
            </a:r>
            <a:endParaRPr lang="en-US" sz="2100" smtClean="0"/>
          </a:p>
        </p:txBody>
      </p:sp>
      <p:sp>
        <p:nvSpPr>
          <p:cNvPr id="43011" name="Rectangle 3"/>
          <p:cNvSpPr>
            <a:spLocks noGrp="1" noChangeArrowheads="1"/>
          </p:cNvSpPr>
          <p:nvPr>
            <p:ph type="body" idx="4294967295"/>
          </p:nvPr>
        </p:nvSpPr>
        <p:spPr>
          <a:xfrm>
            <a:off x="381000" y="1295400"/>
            <a:ext cx="8458200" cy="4572000"/>
          </a:xfrm>
        </p:spPr>
        <p:txBody>
          <a:bodyPr/>
          <a:lstStyle/>
          <a:p>
            <a:pPr eaLnBrk="1" hangingPunct="1">
              <a:lnSpc>
                <a:spcPct val="90000"/>
              </a:lnSpc>
            </a:pPr>
            <a:r>
              <a:rPr lang="en-US" sz="2100" smtClean="0"/>
              <a:t>Cause not defined</a:t>
            </a:r>
          </a:p>
          <a:p>
            <a:pPr eaLnBrk="1" hangingPunct="1">
              <a:lnSpc>
                <a:spcPct val="90000"/>
              </a:lnSpc>
            </a:pPr>
            <a:r>
              <a:rPr lang="en-US" sz="2100" smtClean="0"/>
              <a:t>Breastfeeding successfully established yet hyperbilirubinemia persists beyond the fourth week of life</a:t>
            </a:r>
          </a:p>
          <a:p>
            <a:pPr eaLnBrk="1" hangingPunct="1">
              <a:lnSpc>
                <a:spcPct val="90000"/>
              </a:lnSpc>
            </a:pPr>
            <a:r>
              <a:rPr lang="en-US" sz="2100" smtClean="0"/>
              <a:t>No clear reason to intervene if baby thriving</a:t>
            </a:r>
          </a:p>
          <a:p>
            <a:pPr eaLnBrk="1" hangingPunct="1">
              <a:lnSpc>
                <a:spcPct val="90000"/>
              </a:lnSpc>
            </a:pPr>
            <a:r>
              <a:rPr lang="en-US" sz="2100" smtClean="0"/>
              <a:t>Recommendation 7.3 – AAP guidelines for management of jaundice</a:t>
            </a:r>
          </a:p>
          <a:p>
            <a:pPr lvl="1" eaLnBrk="1" hangingPunct="1">
              <a:lnSpc>
                <a:spcPct val="90000"/>
              </a:lnSpc>
            </a:pPr>
            <a:r>
              <a:rPr lang="en-US" sz="2100" smtClean="0">
                <a:ea typeface="ＭＳ Ｐゴシック" pitchFamily="77" charset="-128"/>
              </a:rPr>
              <a:t>If infant requires phototherapy, breastfeeding should be continued if possible</a:t>
            </a:r>
          </a:p>
          <a:p>
            <a:pPr lvl="1" eaLnBrk="1" hangingPunct="1">
              <a:lnSpc>
                <a:spcPct val="90000"/>
              </a:lnSpc>
            </a:pPr>
            <a:r>
              <a:rPr lang="en-US" sz="2100" smtClean="0">
                <a:ea typeface="ＭＳ Ｐゴシック" pitchFamily="77" charset="-128"/>
              </a:rPr>
              <a:t>Option to temporarily interrupt breastfeeding and substitute formula to reduce bilirubin levels and enhance efficacy of phototherapy</a:t>
            </a:r>
          </a:p>
          <a:p>
            <a:pPr lvl="1" eaLnBrk="1" hangingPunct="1">
              <a:lnSpc>
                <a:spcPct val="90000"/>
              </a:lnSpc>
            </a:pPr>
            <a:r>
              <a:rPr lang="en-US" sz="2100" smtClean="0">
                <a:ea typeface="ＭＳ Ｐゴシック" pitchFamily="77" charset="-128"/>
              </a:rPr>
              <a:t>Breastfed infants being treated with phototherapy can be supplemented with expressed breast milk or formula if needed</a:t>
            </a:r>
          </a:p>
          <a:p>
            <a:pPr lvl="1" eaLnBrk="1" hangingPunct="1">
              <a:lnSpc>
                <a:spcPct val="90000"/>
              </a:lnSpc>
            </a:pPr>
            <a:endParaRPr lang="en-US" sz="2100" smtClean="0">
              <a:ea typeface="ＭＳ Ｐゴシック" pitchFamily="77" charset="-128"/>
            </a:endParaRPr>
          </a:p>
          <a:p>
            <a:pPr lvl="1" eaLnBrk="1" hangingPunct="1">
              <a:lnSpc>
                <a:spcPct val="90000"/>
              </a:lnSpc>
            </a:pPr>
            <a:endParaRPr lang="en-US" sz="2100" smtClean="0">
              <a:ea typeface="ＭＳ Ｐゴシック" pitchFamily="77" charset="-128"/>
            </a:endParaRPr>
          </a:p>
        </p:txBody>
      </p:sp>
      <p:sp>
        <p:nvSpPr>
          <p:cNvPr id="43012" name="Text Box 5"/>
          <p:cNvSpPr txBox="1">
            <a:spLocks noChangeArrowheads="1"/>
          </p:cNvSpPr>
          <p:nvPr/>
        </p:nvSpPr>
        <p:spPr bwMode="auto">
          <a:xfrm>
            <a:off x="381000" y="6248400"/>
            <a:ext cx="1600200" cy="366713"/>
          </a:xfrm>
          <a:prstGeom prst="rect">
            <a:avLst/>
          </a:prstGeom>
          <a:noFill/>
          <a:ln w="9525">
            <a:noFill/>
            <a:miter lim="800000"/>
            <a:headEnd/>
            <a:tailEnd/>
          </a:ln>
        </p:spPr>
        <p:txBody>
          <a:bodyPr>
            <a:spAutoFit/>
          </a:bodyPr>
          <a:lstStyle/>
          <a:p>
            <a:pPr>
              <a:spcBef>
                <a:spcPct val="50000"/>
              </a:spcBef>
            </a:pPr>
            <a:r>
              <a:rPr lang="en-US" sz="1000"/>
              <a:t>Reference 3, 17, 27</a:t>
            </a:r>
            <a:r>
              <a:rPr lang="en-US"/>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idx="4294967295"/>
          </p:nvPr>
        </p:nvSpPr>
        <p:spPr>
          <a:xfrm>
            <a:off x="457200" y="457200"/>
            <a:ext cx="8229600" cy="1252538"/>
          </a:xfrm>
        </p:spPr>
        <p:txBody>
          <a:bodyPr/>
          <a:lstStyle/>
          <a:p>
            <a:pPr eaLnBrk="1" hangingPunct="1"/>
            <a:r>
              <a:rPr lang="en-US" smtClean="0"/>
              <a:t>Summary for Early Detection of Risk for Hyperbilirubinemia</a:t>
            </a:r>
            <a:endParaRPr lang="en-US" sz="4000" smtClean="0"/>
          </a:p>
        </p:txBody>
      </p:sp>
      <p:sp>
        <p:nvSpPr>
          <p:cNvPr id="45059" name="Rectangle 3"/>
          <p:cNvSpPr>
            <a:spLocks noGrp="1" noChangeArrowheads="1"/>
          </p:cNvSpPr>
          <p:nvPr>
            <p:ph type="body" idx="4294967295"/>
          </p:nvPr>
        </p:nvSpPr>
        <p:spPr>
          <a:xfrm>
            <a:off x="381000" y="1836738"/>
            <a:ext cx="8229600" cy="3192462"/>
          </a:xfrm>
        </p:spPr>
        <p:txBody>
          <a:bodyPr/>
          <a:lstStyle/>
          <a:p>
            <a:pPr eaLnBrk="1" hangingPunct="1">
              <a:lnSpc>
                <a:spcPct val="120000"/>
              </a:lnSpc>
            </a:pPr>
            <a:r>
              <a:rPr lang="en-US" smtClean="0"/>
              <a:t>Good gestational age assessment</a:t>
            </a:r>
          </a:p>
          <a:p>
            <a:pPr eaLnBrk="1" hangingPunct="1">
              <a:lnSpc>
                <a:spcPct val="120000"/>
              </a:lnSpc>
            </a:pPr>
            <a:r>
              <a:rPr lang="en-US" smtClean="0"/>
              <a:t>Review of physiologic risk factors</a:t>
            </a:r>
          </a:p>
          <a:p>
            <a:pPr eaLnBrk="1" hangingPunct="1">
              <a:lnSpc>
                <a:spcPct val="120000"/>
              </a:lnSpc>
            </a:pPr>
            <a:r>
              <a:rPr lang="en-US" smtClean="0"/>
              <a:t>Early breastfeeding initiation</a:t>
            </a:r>
          </a:p>
          <a:p>
            <a:pPr eaLnBrk="1" hangingPunct="1">
              <a:lnSpc>
                <a:spcPct val="120000"/>
              </a:lnSpc>
            </a:pPr>
            <a:r>
              <a:rPr lang="en-US" smtClean="0"/>
              <a:t>Monitoring of latching on; feed every 2–3 hours</a:t>
            </a:r>
          </a:p>
          <a:p>
            <a:pPr lvl="1" eaLnBrk="1" hangingPunct="1">
              <a:lnSpc>
                <a:spcPct val="120000"/>
              </a:lnSpc>
            </a:pPr>
            <a:r>
              <a:rPr lang="en-US" smtClean="0">
                <a:ea typeface="ＭＳ Ｐゴシック" pitchFamily="77" charset="-128"/>
              </a:rPr>
              <a:t>Use of LATCH score, similar objective tool</a:t>
            </a:r>
          </a:p>
          <a:p>
            <a:pPr lvl="1" eaLnBrk="1" hangingPunct="1"/>
            <a:r>
              <a:rPr lang="en-US" smtClean="0">
                <a:ea typeface="ＭＳ Ｐゴシック" pitchFamily="77" charset="-128"/>
              </a:rPr>
              <a:t>Direct observation of latching for near term</a:t>
            </a:r>
          </a:p>
          <a:p>
            <a:pPr eaLnBrk="1" hangingPunct="1">
              <a:lnSpc>
                <a:spcPct val="120000"/>
              </a:lnSpc>
            </a:pPr>
            <a:r>
              <a:rPr lang="en-US" smtClean="0"/>
              <a:t>Screen every baby for jaundice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57200" y="228600"/>
            <a:ext cx="8229600" cy="1262063"/>
          </a:xfrm>
        </p:spPr>
        <p:txBody>
          <a:bodyPr/>
          <a:lstStyle/>
          <a:p>
            <a:pPr eaLnBrk="1" hangingPunct="1"/>
            <a:r>
              <a:rPr lang="en-US" smtClean="0"/>
              <a:t>Assessment of Milk Sufficiency</a:t>
            </a:r>
          </a:p>
        </p:txBody>
      </p:sp>
      <p:sp>
        <p:nvSpPr>
          <p:cNvPr id="47107" name="Rectangle 3"/>
          <p:cNvSpPr>
            <a:spLocks noGrp="1" noChangeArrowheads="1"/>
          </p:cNvSpPr>
          <p:nvPr>
            <p:ph type="body" idx="1"/>
          </p:nvPr>
        </p:nvSpPr>
        <p:spPr>
          <a:xfrm>
            <a:off x="381000" y="1447800"/>
            <a:ext cx="8229600" cy="4525963"/>
          </a:xfrm>
        </p:spPr>
        <p:txBody>
          <a:bodyPr/>
          <a:lstStyle/>
          <a:p>
            <a:pPr eaLnBrk="1" hangingPunct="1"/>
            <a:r>
              <a:rPr lang="en-US" smtClean="0"/>
              <a:t>“Not enough milk” stops breastfeeding</a:t>
            </a:r>
            <a:endParaRPr lang="en-US" sz="2600" smtClean="0"/>
          </a:p>
          <a:p>
            <a:pPr eaLnBrk="1" hangingPunct="1">
              <a:lnSpc>
                <a:spcPct val="120000"/>
              </a:lnSpc>
            </a:pPr>
            <a:r>
              <a:rPr lang="en-US" smtClean="0"/>
              <a:t>Visual cues for feeding interaction</a:t>
            </a:r>
          </a:p>
          <a:p>
            <a:pPr lvl="1" eaLnBrk="1" hangingPunct="1"/>
            <a:r>
              <a:rPr lang="en-US" smtClean="0">
                <a:ea typeface="ＭＳ Ｐゴシック" pitchFamily="77" charset="-128"/>
              </a:rPr>
              <a:t>Baby eagerly seeks breast, latches on, feeds</a:t>
            </a:r>
          </a:p>
          <a:p>
            <a:pPr lvl="1" eaLnBrk="1" hangingPunct="1"/>
            <a:r>
              <a:rPr lang="en-US" smtClean="0">
                <a:ea typeface="ＭＳ Ｐゴシック" pitchFamily="77" charset="-128"/>
              </a:rPr>
              <a:t>Baby body tone relaxes</a:t>
            </a:r>
          </a:p>
          <a:p>
            <a:pPr lvl="1" eaLnBrk="1" hangingPunct="1"/>
            <a:r>
              <a:rPr lang="en-US" smtClean="0">
                <a:ea typeface="ＭＳ Ｐゴシック" pitchFamily="77" charset="-128"/>
              </a:rPr>
              <a:t>Mother’s body tone relaxes</a:t>
            </a:r>
          </a:p>
          <a:p>
            <a:pPr eaLnBrk="1" hangingPunct="1">
              <a:lnSpc>
                <a:spcPct val="120000"/>
              </a:lnSpc>
            </a:pPr>
            <a:r>
              <a:rPr lang="en-US" smtClean="0"/>
              <a:t>Auditory confirmation of swallowing</a:t>
            </a:r>
          </a:p>
          <a:p>
            <a:pPr eaLnBrk="1" hangingPunct="1">
              <a:lnSpc>
                <a:spcPct val="120000"/>
              </a:lnSpc>
            </a:pPr>
            <a:r>
              <a:rPr lang="en-US" smtClean="0"/>
              <a:t>Weight gain around arrival of mother’s milk</a:t>
            </a:r>
          </a:p>
          <a:p>
            <a:pPr lvl="1" eaLnBrk="1" hangingPunct="1"/>
            <a:r>
              <a:rPr lang="en-US" smtClean="0">
                <a:ea typeface="ＭＳ Ｐゴシック" pitchFamily="77" charset="-128"/>
              </a:rPr>
              <a:t>0–90 days; median gain 26–31 g</a:t>
            </a:r>
          </a:p>
          <a:p>
            <a:pPr lvl="1" eaLnBrk="1" hangingPunct="1"/>
            <a:r>
              <a:rPr lang="en-US" smtClean="0">
                <a:ea typeface="ＭＳ Ｐゴシック" pitchFamily="77" charset="-128"/>
              </a:rPr>
              <a:t>90–180 days; median gain 17–18 g</a:t>
            </a:r>
          </a:p>
        </p:txBody>
      </p:sp>
      <p:sp>
        <p:nvSpPr>
          <p:cNvPr id="47108" name="Text Box 5"/>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15, 27</a:t>
            </a:r>
            <a:r>
              <a:rPr lang="en-US"/>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idx="4294967295"/>
          </p:nvPr>
        </p:nvSpPr>
        <p:spPr>
          <a:xfrm>
            <a:off x="457200" y="419100"/>
            <a:ext cx="8229600" cy="1325563"/>
          </a:xfrm>
        </p:spPr>
        <p:txBody>
          <a:bodyPr/>
          <a:lstStyle/>
          <a:p>
            <a:pPr eaLnBrk="1" hangingPunct="1"/>
            <a:r>
              <a:rPr lang="en-US" smtClean="0"/>
              <a:t>Assessment for Slow Weight Gain Versus Failure To Thrive</a:t>
            </a:r>
            <a:endParaRPr lang="en-US" sz="4000" smtClean="0"/>
          </a:p>
        </p:txBody>
      </p:sp>
      <p:sp>
        <p:nvSpPr>
          <p:cNvPr id="49155" name="Rectangle 3"/>
          <p:cNvSpPr>
            <a:spLocks noGrp="1" noChangeArrowheads="1"/>
          </p:cNvSpPr>
          <p:nvPr>
            <p:ph type="body" idx="4294967295"/>
          </p:nvPr>
        </p:nvSpPr>
        <p:spPr>
          <a:xfrm>
            <a:off x="381000" y="1874838"/>
            <a:ext cx="8229600" cy="4525962"/>
          </a:xfrm>
        </p:spPr>
        <p:txBody>
          <a:bodyPr/>
          <a:lstStyle/>
          <a:p>
            <a:pPr eaLnBrk="1" hangingPunct="1"/>
            <a:r>
              <a:rPr lang="en-US" smtClean="0"/>
              <a:t>Slow weight gain </a:t>
            </a:r>
          </a:p>
          <a:p>
            <a:pPr lvl="1" eaLnBrk="1" hangingPunct="1"/>
            <a:r>
              <a:rPr lang="en-US" smtClean="0">
                <a:ea typeface="ＭＳ Ｐゴシック" pitchFamily="77" charset="-128"/>
              </a:rPr>
              <a:t>Generally alert and healthy</a:t>
            </a:r>
          </a:p>
          <a:p>
            <a:pPr lvl="1" eaLnBrk="1" hangingPunct="1"/>
            <a:r>
              <a:rPr lang="en-US" smtClean="0">
                <a:ea typeface="ＭＳ Ｐゴシック" pitchFamily="77" charset="-128"/>
              </a:rPr>
              <a:t>Good skin turgor and muscle tone</a:t>
            </a:r>
          </a:p>
          <a:p>
            <a:pPr eaLnBrk="1" hangingPunct="1">
              <a:lnSpc>
                <a:spcPct val="150000"/>
              </a:lnSpc>
            </a:pPr>
            <a:r>
              <a:rPr lang="en-US" smtClean="0"/>
              <a:t>Failure to thrive</a:t>
            </a:r>
          </a:p>
          <a:p>
            <a:pPr lvl="1" eaLnBrk="1" hangingPunct="1"/>
            <a:r>
              <a:rPr lang="en-US" smtClean="0">
                <a:ea typeface="ＭＳ Ｐゴシック" pitchFamily="77" charset="-128"/>
              </a:rPr>
              <a:t>Generally apathetic, crying, not satisfied</a:t>
            </a:r>
          </a:p>
          <a:p>
            <a:pPr lvl="1" eaLnBrk="1" hangingPunct="1"/>
            <a:r>
              <a:rPr lang="en-US" smtClean="0">
                <a:ea typeface="ＭＳ Ｐゴシック" pitchFamily="77" charset="-128"/>
              </a:rPr>
              <a:t>Poor tone, constant rooting</a:t>
            </a:r>
          </a:p>
          <a:p>
            <a:pPr lvl="1" eaLnBrk="1" hangingPunct="1"/>
            <a:r>
              <a:rPr lang="en-US" smtClean="0">
                <a:ea typeface="ＭＳ Ｐゴシック" pitchFamily="77" charset="-128"/>
              </a:rPr>
              <a:t>Weight loss continued or no weight gain</a:t>
            </a:r>
          </a:p>
        </p:txBody>
      </p:sp>
      <p:sp>
        <p:nvSpPr>
          <p:cNvPr id="49156" name="Text Box 6"/>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16, 27</a:t>
            </a:r>
            <a:r>
              <a:rPr lang="en-US"/>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457200"/>
            <a:ext cx="8229600" cy="1252538"/>
          </a:xfrm>
        </p:spPr>
        <p:txBody>
          <a:bodyPr/>
          <a:lstStyle/>
          <a:p>
            <a:pPr eaLnBrk="1" hangingPunct="1"/>
            <a:r>
              <a:rPr lang="en-US" smtClean="0"/>
              <a:t>Test-weighing To Assess Nutritive Breastfeeds in Failure To Thrive Infant</a:t>
            </a:r>
            <a:endParaRPr lang="en-US" sz="3200" smtClean="0">
              <a:solidFill>
                <a:schemeClr val="tx1"/>
              </a:solidFill>
            </a:endParaRPr>
          </a:p>
        </p:txBody>
      </p:sp>
      <p:sp>
        <p:nvSpPr>
          <p:cNvPr id="51203" name="Rectangle 3"/>
          <p:cNvSpPr>
            <a:spLocks noGrp="1" noChangeArrowheads="1"/>
          </p:cNvSpPr>
          <p:nvPr>
            <p:ph type="body" sz="half" idx="1"/>
          </p:nvPr>
        </p:nvSpPr>
        <p:spPr>
          <a:xfrm>
            <a:off x="381000" y="1752600"/>
            <a:ext cx="4800600" cy="2362200"/>
          </a:xfrm>
        </p:spPr>
        <p:txBody>
          <a:bodyPr/>
          <a:lstStyle/>
          <a:p>
            <a:pPr eaLnBrk="1" hangingPunct="1"/>
            <a:r>
              <a:rPr lang="en-US" smtClean="0"/>
              <a:t>Weigh naked baby</a:t>
            </a:r>
          </a:p>
          <a:p>
            <a:pPr lvl="1" eaLnBrk="1" hangingPunct="1">
              <a:lnSpc>
                <a:spcPct val="90000"/>
              </a:lnSpc>
            </a:pPr>
            <a:r>
              <a:rPr lang="en-US" smtClean="0">
                <a:ea typeface="ＭＳ Ｐゴシック" pitchFamily="77" charset="-128"/>
              </a:rPr>
              <a:t>Before and after breastfeeding episode</a:t>
            </a:r>
          </a:p>
          <a:p>
            <a:pPr lvl="1" eaLnBrk="1" hangingPunct="1">
              <a:lnSpc>
                <a:spcPct val="90000"/>
              </a:lnSpc>
            </a:pPr>
            <a:r>
              <a:rPr lang="en-US" smtClean="0">
                <a:ea typeface="ＭＳ Ｐゴシック" pitchFamily="77" charset="-128"/>
              </a:rPr>
              <a:t>May help assess adequacy of  breast milk intake</a:t>
            </a:r>
          </a:p>
          <a:p>
            <a:pPr eaLnBrk="1" hangingPunct="1"/>
            <a:r>
              <a:rPr lang="en-US" smtClean="0"/>
              <a:t>Rationale for diagnostic test</a:t>
            </a:r>
          </a:p>
        </p:txBody>
      </p:sp>
      <p:sp>
        <p:nvSpPr>
          <p:cNvPr id="51204" name="Text Box 6"/>
          <p:cNvSpPr txBox="1">
            <a:spLocks noChangeArrowheads="1"/>
          </p:cNvSpPr>
          <p:nvPr/>
        </p:nvSpPr>
        <p:spPr bwMode="auto">
          <a:xfrm>
            <a:off x="265113" y="5118100"/>
            <a:ext cx="4098925" cy="366713"/>
          </a:xfrm>
          <a:prstGeom prst="rect">
            <a:avLst/>
          </a:prstGeom>
          <a:noFill/>
          <a:ln w="9525">
            <a:noFill/>
            <a:miter lim="800000"/>
            <a:headEnd/>
            <a:tailEnd/>
          </a:ln>
        </p:spPr>
        <p:txBody>
          <a:bodyPr>
            <a:spAutoFit/>
          </a:bodyPr>
          <a:lstStyle/>
          <a:p>
            <a:endParaRPr lang="en-US"/>
          </a:p>
        </p:txBody>
      </p:sp>
      <p:pic>
        <p:nvPicPr>
          <p:cNvPr id="51205" name="Picture 5"/>
          <p:cNvPicPr>
            <a:picLocks noChangeAspect="1" noChangeArrowheads="1"/>
          </p:cNvPicPr>
          <p:nvPr>
            <p:ph sz="quarter" idx="3"/>
          </p:nvPr>
        </p:nvPicPr>
        <p:blipFill>
          <a:blip r:embed="rId3"/>
          <a:srcRect/>
          <a:stretch>
            <a:fillRect/>
          </a:stretch>
        </p:blipFill>
        <p:spPr>
          <a:xfrm>
            <a:off x="5410200" y="1752600"/>
            <a:ext cx="3300413" cy="2743200"/>
          </a:xfrm>
          <a:noFill/>
          <a:ln w="57150">
            <a:solidFill>
              <a:srgbClr val="1B4083"/>
            </a:solidFill>
          </a:ln>
        </p:spPr>
      </p:pic>
      <p:sp>
        <p:nvSpPr>
          <p:cNvPr id="51206" name="Rectangle 7"/>
          <p:cNvSpPr>
            <a:spLocks noChangeArrowheads="1"/>
          </p:cNvSpPr>
          <p:nvPr/>
        </p:nvSpPr>
        <p:spPr bwMode="auto">
          <a:xfrm>
            <a:off x="381000" y="3962400"/>
            <a:ext cx="7315200" cy="1935163"/>
          </a:xfrm>
          <a:prstGeom prst="rect">
            <a:avLst/>
          </a:prstGeom>
          <a:noFill/>
          <a:ln w="9525">
            <a:noFill/>
            <a:miter lim="800000"/>
            <a:headEnd/>
            <a:tailEnd/>
          </a:ln>
        </p:spPr>
        <p:txBody>
          <a:bodyPr>
            <a:spAutoFit/>
          </a:bodyPr>
          <a:lstStyle/>
          <a:p>
            <a:pPr marL="344488" indent="-344488">
              <a:lnSpc>
                <a:spcPct val="80000"/>
              </a:lnSpc>
              <a:spcBef>
                <a:spcPct val="20000"/>
              </a:spcBef>
              <a:buFontTx/>
              <a:buChar char="•"/>
            </a:pPr>
            <a:r>
              <a:rPr lang="en-US" sz="2200">
                <a:solidFill>
                  <a:srgbClr val="1B4083"/>
                </a:solidFill>
                <a:latin typeface="Arial Bold" pitchFamily="1" charset="0"/>
              </a:rPr>
              <a:t>Review of 32 studies found </a:t>
            </a:r>
          </a:p>
          <a:p>
            <a:pPr marL="688975" lvl="1" indent="-171450">
              <a:lnSpc>
                <a:spcPct val="90000"/>
              </a:lnSpc>
              <a:spcBef>
                <a:spcPct val="20000"/>
              </a:spcBef>
              <a:buFontTx/>
              <a:buChar char="–"/>
            </a:pPr>
            <a:r>
              <a:rPr lang="en-US" sz="2200"/>
              <a:t> “Regardless of whether the </a:t>
            </a:r>
            <a:br>
              <a:rPr lang="en-US" sz="2200"/>
            </a:br>
            <a:r>
              <a:rPr lang="en-US" sz="2200"/>
              <a:t>clinical assessments were performed by nurses, mothers, or lactation educators, the differences between the clinical estimates and the test weight estimates of milk intake were large and random.”</a:t>
            </a:r>
          </a:p>
        </p:txBody>
      </p:sp>
      <p:sp>
        <p:nvSpPr>
          <p:cNvPr id="51207" name="Text Box 9"/>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29, 37</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74638"/>
            <a:ext cx="8229600" cy="1160462"/>
          </a:xfrm>
        </p:spPr>
        <p:txBody>
          <a:bodyPr/>
          <a:lstStyle/>
          <a:p>
            <a:r>
              <a:rPr lang="en-US" smtClean="0"/>
              <a:t>Breastfeeding Assessment</a:t>
            </a:r>
          </a:p>
        </p:txBody>
      </p:sp>
      <p:sp>
        <p:nvSpPr>
          <p:cNvPr id="18435" name="Rectangle 3"/>
          <p:cNvSpPr>
            <a:spLocks noGrp="1" noChangeArrowheads="1"/>
          </p:cNvSpPr>
          <p:nvPr>
            <p:ph type="body" idx="1"/>
          </p:nvPr>
        </p:nvSpPr>
        <p:spPr>
          <a:xfrm>
            <a:off x="381000" y="1722438"/>
            <a:ext cx="8382000" cy="4525962"/>
          </a:xfrm>
        </p:spPr>
        <p:txBody>
          <a:bodyPr/>
          <a:lstStyle/>
          <a:p>
            <a:pPr>
              <a:lnSpc>
                <a:spcPct val="120000"/>
              </a:lnSpc>
            </a:pPr>
            <a:r>
              <a:rPr lang="en-US" smtClean="0"/>
              <a:t>Before being able to address breastfeeding problems, the physician needs to assess breastfeeding by observing the infant feeding at the breast. </a:t>
            </a:r>
          </a:p>
          <a:p>
            <a:pPr>
              <a:lnSpc>
                <a:spcPct val="120000"/>
              </a:lnSpc>
            </a:pPr>
            <a:r>
              <a:rPr lang="en-US" smtClean="0"/>
              <a:t>See the Basic Breastfeeding Assessment presentation</a:t>
            </a:r>
          </a:p>
          <a:p>
            <a:pPr>
              <a:lnSpc>
                <a:spcPct val="120000"/>
              </a:lnSpc>
            </a:pPr>
            <a:r>
              <a:rPr lang="en-US" smtClean="0"/>
              <a:t>The following presentation discusses how to further assess for a particular problem and administer treatment to the breastfeeding dyad.</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a:xfrm>
            <a:off x="457200" y="304800"/>
            <a:ext cx="8229600" cy="1096963"/>
          </a:xfrm>
        </p:spPr>
        <p:txBody>
          <a:bodyPr/>
          <a:lstStyle/>
          <a:p>
            <a:pPr eaLnBrk="1" hangingPunct="1"/>
            <a:r>
              <a:rPr lang="en-US" smtClean="0"/>
              <a:t>Dehydration and Breastfeeding</a:t>
            </a:r>
            <a:endParaRPr lang="en-US" sz="4000" smtClean="0"/>
          </a:p>
        </p:txBody>
      </p:sp>
      <p:sp>
        <p:nvSpPr>
          <p:cNvPr id="53251" name="Rectangle 3"/>
          <p:cNvSpPr>
            <a:spLocks noGrp="1" noChangeArrowheads="1"/>
          </p:cNvSpPr>
          <p:nvPr>
            <p:ph type="body" idx="4294967295"/>
          </p:nvPr>
        </p:nvSpPr>
        <p:spPr>
          <a:xfrm>
            <a:off x="381000" y="1447800"/>
            <a:ext cx="8458200" cy="4960938"/>
          </a:xfrm>
        </p:spPr>
        <p:txBody>
          <a:bodyPr/>
          <a:lstStyle/>
          <a:p>
            <a:pPr eaLnBrk="1" hangingPunct="1"/>
            <a:r>
              <a:rPr lang="en-US" smtClean="0"/>
              <a:t>Rare, but severe condition</a:t>
            </a:r>
          </a:p>
          <a:p>
            <a:pPr eaLnBrk="1" hangingPunct="1">
              <a:lnSpc>
                <a:spcPct val="120000"/>
              </a:lnSpc>
            </a:pPr>
            <a:r>
              <a:rPr lang="en-US" smtClean="0"/>
              <a:t>Among exclusively breastfed term infants</a:t>
            </a:r>
          </a:p>
          <a:p>
            <a:pPr lvl="1" eaLnBrk="1" hangingPunct="1"/>
            <a:r>
              <a:rPr lang="en-US" smtClean="0">
                <a:ea typeface="ＭＳ Ｐゴシック" pitchFamily="77" charset="-128"/>
              </a:rPr>
              <a:t>Weight loss </a:t>
            </a:r>
            <a:r>
              <a:rPr lang="en-US" u="sng" smtClean="0">
                <a:ea typeface="ＭＳ Ｐゴシック" pitchFamily="77" charset="-128"/>
              </a:rPr>
              <a:t>&gt;</a:t>
            </a:r>
            <a:r>
              <a:rPr lang="en-US" smtClean="0">
                <a:ea typeface="ＭＳ Ｐゴシック" pitchFamily="77" charset="-128"/>
              </a:rPr>
              <a:t> 10% in first 3 days of life</a:t>
            </a:r>
          </a:p>
          <a:p>
            <a:pPr lvl="1" eaLnBrk="1" hangingPunct="1"/>
            <a:r>
              <a:rPr lang="en-US" smtClean="0">
                <a:ea typeface="ＭＳ Ｐゴシック" pitchFamily="77" charset="-128"/>
              </a:rPr>
              <a:t>1/3 with hypernatremia</a:t>
            </a:r>
          </a:p>
          <a:p>
            <a:pPr lvl="1" eaLnBrk="1" hangingPunct="1"/>
            <a:r>
              <a:rPr lang="en-US" smtClean="0">
                <a:ea typeface="ＭＳ Ｐゴシック" pitchFamily="77" charset="-128"/>
              </a:rPr>
              <a:t>Maternal factors</a:t>
            </a:r>
          </a:p>
          <a:p>
            <a:pPr lvl="1" eaLnBrk="1" hangingPunct="1"/>
            <a:r>
              <a:rPr lang="en-US" smtClean="0">
                <a:ea typeface="ＭＳ Ｐゴシック" pitchFamily="77" charset="-128"/>
              </a:rPr>
              <a:t>Infant factors</a:t>
            </a:r>
          </a:p>
          <a:p>
            <a:pPr eaLnBrk="1" hangingPunct="1">
              <a:lnSpc>
                <a:spcPct val="120000"/>
              </a:lnSpc>
            </a:pPr>
            <a:r>
              <a:rPr lang="en-US" smtClean="0"/>
              <a:t>Close follow up breastfeeding dyads required</a:t>
            </a:r>
          </a:p>
          <a:p>
            <a:pPr lvl="1" eaLnBrk="1" hangingPunct="1"/>
            <a:r>
              <a:rPr lang="en-US" smtClean="0">
                <a:ea typeface="ＭＳ Ｐゴシック" pitchFamily="77" charset="-128"/>
              </a:rPr>
              <a:t>Daily weight evaluation</a:t>
            </a:r>
          </a:p>
          <a:p>
            <a:pPr lvl="1" eaLnBrk="1" hangingPunct="1"/>
            <a:r>
              <a:rPr lang="en-US" smtClean="0">
                <a:ea typeface="ＭＳ Ｐゴシック" pitchFamily="77" charset="-128"/>
              </a:rPr>
              <a:t>Careful breastfeeding assessment</a:t>
            </a:r>
          </a:p>
        </p:txBody>
      </p:sp>
      <p:sp>
        <p:nvSpPr>
          <p:cNvPr id="53252" name="Text Box 4"/>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16</a:t>
            </a:r>
            <a:r>
              <a:rPr lang="en-US"/>
              <a:t>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161925" y="533400"/>
            <a:ext cx="8820150" cy="1133475"/>
          </a:xfrm>
        </p:spPr>
        <p:txBody>
          <a:bodyPr/>
          <a:lstStyle/>
          <a:p>
            <a:pPr eaLnBrk="1" hangingPunct="1"/>
            <a:r>
              <a:rPr lang="en-US" smtClean="0"/>
              <a:t>Management of Dehydration Associated with Breastfeeding Problems</a:t>
            </a:r>
            <a:endParaRPr lang="en-US" sz="2100" smtClean="0"/>
          </a:p>
        </p:txBody>
      </p:sp>
      <p:sp>
        <p:nvSpPr>
          <p:cNvPr id="55299" name="Rectangle 3"/>
          <p:cNvSpPr>
            <a:spLocks noGrp="1" noChangeArrowheads="1"/>
          </p:cNvSpPr>
          <p:nvPr>
            <p:ph type="body" idx="1"/>
          </p:nvPr>
        </p:nvSpPr>
        <p:spPr>
          <a:xfrm>
            <a:off x="381000" y="2047875"/>
            <a:ext cx="8077200" cy="2447925"/>
          </a:xfrm>
        </p:spPr>
        <p:txBody>
          <a:bodyPr/>
          <a:lstStyle/>
          <a:p>
            <a:pPr marL="344488" indent="-344488" eaLnBrk="1" hangingPunct="1">
              <a:lnSpc>
                <a:spcPct val="130000"/>
              </a:lnSpc>
            </a:pPr>
            <a:r>
              <a:rPr lang="en-US" smtClean="0"/>
              <a:t>Review maternal history, medications</a:t>
            </a:r>
          </a:p>
          <a:p>
            <a:pPr marL="344488" indent="-344488" eaLnBrk="1" hangingPunct="1">
              <a:lnSpc>
                <a:spcPct val="130000"/>
              </a:lnSpc>
            </a:pPr>
            <a:r>
              <a:rPr lang="en-US" smtClean="0"/>
              <a:t>Assess infant feeding history, urine and stool output</a:t>
            </a:r>
          </a:p>
          <a:p>
            <a:pPr marL="344488" indent="-344488" eaLnBrk="1" hangingPunct="1">
              <a:lnSpc>
                <a:spcPct val="130000"/>
              </a:lnSpc>
            </a:pPr>
            <a:r>
              <a:rPr lang="en-US" smtClean="0"/>
              <a:t>Examine infant, skin turgor, capillary refill</a:t>
            </a:r>
          </a:p>
          <a:p>
            <a:pPr marL="344488" indent="-344488" eaLnBrk="1" hangingPunct="1">
              <a:lnSpc>
                <a:spcPct val="130000"/>
              </a:lnSpc>
            </a:pPr>
            <a:r>
              <a:rPr lang="en-US" smtClean="0"/>
              <a:t>Observe infant on breast</a:t>
            </a:r>
          </a:p>
          <a:p>
            <a:pPr marL="344488" indent="-344488" eaLnBrk="1" hangingPunct="1">
              <a:lnSpc>
                <a:spcPct val="130000"/>
              </a:lnSpc>
            </a:pPr>
            <a:r>
              <a:rPr lang="en-US" smtClean="0"/>
              <a:t>Stat lab studies</a:t>
            </a:r>
            <a:endParaRPr lang="en-US" u="sng" smtClean="0">
              <a:solidFill>
                <a:schemeClr val="hlink"/>
              </a:solidFill>
            </a:endParaRPr>
          </a:p>
        </p:txBody>
      </p:sp>
      <p:sp>
        <p:nvSpPr>
          <p:cNvPr id="55300" name="Text Box 5"/>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32</a:t>
            </a:r>
            <a:r>
              <a:rPr lang="en-US"/>
              <a:t>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457200" y="274638"/>
            <a:ext cx="8229600" cy="1152525"/>
          </a:xfrm>
        </p:spPr>
        <p:txBody>
          <a:bodyPr/>
          <a:lstStyle/>
          <a:p>
            <a:pPr eaLnBrk="1" hangingPunct="1"/>
            <a:r>
              <a:rPr lang="en-US" smtClean="0"/>
              <a:t>Lactogenesis II</a:t>
            </a:r>
          </a:p>
        </p:txBody>
      </p:sp>
      <p:sp>
        <p:nvSpPr>
          <p:cNvPr id="57347" name="Content Placeholder 2"/>
          <p:cNvSpPr>
            <a:spLocks noGrp="1"/>
          </p:cNvSpPr>
          <p:nvPr>
            <p:ph idx="1"/>
          </p:nvPr>
        </p:nvSpPr>
        <p:spPr>
          <a:xfrm>
            <a:off x="381000" y="1371600"/>
            <a:ext cx="8229600" cy="4878388"/>
          </a:xfrm>
        </p:spPr>
        <p:txBody>
          <a:bodyPr/>
          <a:lstStyle/>
          <a:p>
            <a:pPr eaLnBrk="1" hangingPunct="1"/>
            <a:r>
              <a:rPr lang="en-US" smtClean="0"/>
              <a:t>Lactogenesis I : Initiation of milk production which occurs in second trimester of pregnancy</a:t>
            </a:r>
          </a:p>
          <a:p>
            <a:pPr eaLnBrk="1" hangingPunct="1"/>
            <a:r>
              <a:rPr lang="en-US" smtClean="0"/>
              <a:t>Lactogenesis II: Postpartum initiation of high volume milk production which occurs as transition from low volume colostrum</a:t>
            </a:r>
            <a:endParaRPr lang="en-US" sz="2400" smtClean="0"/>
          </a:p>
          <a:p>
            <a:pPr lvl="1" eaLnBrk="1" hangingPunct="1"/>
            <a:r>
              <a:rPr lang="en-US" smtClean="0">
                <a:ea typeface="ＭＳ Ｐゴシック" pitchFamily="77" charset="-128"/>
              </a:rPr>
              <a:t>Usually at 30–40 hours postpartum</a:t>
            </a:r>
          </a:p>
          <a:p>
            <a:pPr lvl="1" eaLnBrk="1" hangingPunct="1"/>
            <a:r>
              <a:rPr lang="en-US" smtClean="0">
                <a:ea typeface="ＭＳ Ｐゴシック" pitchFamily="77" charset="-128"/>
              </a:rPr>
              <a:t>Subjective feeling of breast fullness</a:t>
            </a:r>
          </a:p>
          <a:p>
            <a:pPr lvl="1" eaLnBrk="1" hangingPunct="1"/>
            <a:r>
              <a:rPr lang="en-US" smtClean="0">
                <a:ea typeface="ＭＳ Ｐゴシック" pitchFamily="77" charset="-128"/>
              </a:rPr>
              <a:t>Day five term infant receive 500 to 750 cc of milk compared to &lt; 100 cc/day prior to lactogenesis II</a:t>
            </a:r>
          </a:p>
          <a:p>
            <a:pPr lvl="1" eaLnBrk="1" hangingPunct="1"/>
            <a:r>
              <a:rPr lang="en-US" smtClean="0">
                <a:ea typeface="ＭＳ Ｐゴシック" pitchFamily="77" charset="-128"/>
              </a:rPr>
              <a:t>If lactogenesis II has not occurred by postpartum day 5, then delay or failure is present</a:t>
            </a:r>
            <a:endParaRPr lang="en-US" sz="2400" smtClean="0">
              <a:ea typeface="ＭＳ Ｐゴシック" pitchFamily="77" charset="-128"/>
            </a:endParaRPr>
          </a:p>
        </p:txBody>
      </p:sp>
      <p:sp>
        <p:nvSpPr>
          <p:cNvPr id="57348" name="Text Box 6"/>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a:t>
            </a:r>
            <a:r>
              <a:rPr lang="en-US" sz="1000">
                <a:latin typeface="Calibri" pitchFamily="77" charset="0"/>
              </a:rPr>
              <a:t>11, 24, 34, 35</a:t>
            </a:r>
            <a:r>
              <a:rPr lang="en-US" sz="1000"/>
              <a:t>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457200" y="274638"/>
            <a:ext cx="8229600" cy="1152525"/>
          </a:xfrm>
        </p:spPr>
        <p:txBody>
          <a:bodyPr/>
          <a:lstStyle/>
          <a:p>
            <a:pPr eaLnBrk="1" hangingPunct="1"/>
            <a:r>
              <a:rPr lang="en-US" smtClean="0"/>
              <a:t>Problems with Lactogenesis II</a:t>
            </a:r>
          </a:p>
        </p:txBody>
      </p:sp>
      <p:sp>
        <p:nvSpPr>
          <p:cNvPr id="59395" name="Content Placeholder 2"/>
          <p:cNvSpPr>
            <a:spLocks noGrp="1"/>
          </p:cNvSpPr>
          <p:nvPr>
            <p:ph idx="1"/>
          </p:nvPr>
        </p:nvSpPr>
        <p:spPr>
          <a:xfrm>
            <a:off x="381000" y="1593850"/>
            <a:ext cx="8229600" cy="4730750"/>
          </a:xfrm>
        </p:spPr>
        <p:txBody>
          <a:bodyPr/>
          <a:lstStyle/>
          <a:p>
            <a:pPr eaLnBrk="1" hangingPunct="1">
              <a:lnSpc>
                <a:spcPct val="110000"/>
              </a:lnSpc>
              <a:spcAft>
                <a:spcPct val="50000"/>
              </a:spcAft>
            </a:pPr>
            <a:r>
              <a:rPr lang="en-US" smtClean="0"/>
              <a:t>Delayed: extended time between colostrum and full </a:t>
            </a:r>
            <a:br>
              <a:rPr lang="en-US" smtClean="0"/>
            </a:br>
            <a:r>
              <a:rPr lang="en-US" smtClean="0"/>
              <a:t>milk production</a:t>
            </a:r>
          </a:p>
          <a:p>
            <a:pPr eaLnBrk="1" hangingPunct="1">
              <a:lnSpc>
                <a:spcPct val="110000"/>
              </a:lnSpc>
              <a:spcAft>
                <a:spcPct val="50000"/>
              </a:spcAft>
            </a:pPr>
            <a:r>
              <a:rPr lang="en-US" smtClean="0"/>
              <a:t>Failed: unable to achieve full lactation due to either primary inability to produce or issues with breastfeeding or infant health </a:t>
            </a:r>
          </a:p>
          <a:p>
            <a:pPr eaLnBrk="1" hangingPunct="1">
              <a:lnSpc>
                <a:spcPct val="110000"/>
              </a:lnSpc>
              <a:spcAft>
                <a:spcPct val="50000"/>
              </a:spcAft>
            </a:pPr>
            <a:r>
              <a:rPr lang="en-US" smtClean="0"/>
              <a:t>Can lead to hypernatremic dehydration which can rarely progress to neurologic injury, seizures, renal failure, thrombosis, and death </a:t>
            </a:r>
          </a:p>
        </p:txBody>
      </p:sp>
      <p:sp>
        <p:nvSpPr>
          <p:cNvPr id="59396" name="Text Box 6"/>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a:t>
            </a:r>
            <a:r>
              <a:rPr lang="en-US" sz="1000">
                <a:latin typeface="Calibri" pitchFamily="77" charset="0"/>
              </a:rPr>
              <a:t>33, 42</a:t>
            </a:r>
            <a:r>
              <a:rPr lang="en-US" sz="1000"/>
              <a: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228600" y="457200"/>
            <a:ext cx="8686800" cy="804863"/>
          </a:xfrm>
        </p:spPr>
        <p:txBody>
          <a:bodyPr/>
          <a:lstStyle/>
          <a:p>
            <a:pPr eaLnBrk="1" hangingPunct="1"/>
            <a:r>
              <a:rPr lang="en-US" smtClean="0"/>
              <a:t>Causes of Delayed Lactogenesis II</a:t>
            </a:r>
          </a:p>
        </p:txBody>
      </p:sp>
      <p:sp>
        <p:nvSpPr>
          <p:cNvPr id="61443" name="Content Placeholder 2"/>
          <p:cNvSpPr>
            <a:spLocks noGrp="1"/>
          </p:cNvSpPr>
          <p:nvPr>
            <p:ph idx="1"/>
          </p:nvPr>
        </p:nvSpPr>
        <p:spPr>
          <a:xfrm>
            <a:off x="381000" y="1828800"/>
            <a:ext cx="8763000" cy="2133600"/>
          </a:xfrm>
        </p:spPr>
        <p:txBody>
          <a:bodyPr/>
          <a:lstStyle/>
          <a:p>
            <a:pPr eaLnBrk="1" hangingPunct="1">
              <a:buFontTx/>
              <a:buNone/>
            </a:pPr>
            <a:endParaRPr lang="en-US" sz="2400" smtClean="0"/>
          </a:p>
          <a:p>
            <a:pPr eaLnBrk="1" hangingPunct="1"/>
            <a:r>
              <a:rPr lang="en-US" smtClean="0">
                <a:solidFill>
                  <a:schemeClr val="tx1"/>
                </a:solidFill>
                <a:latin typeface="Arial" charset="0"/>
              </a:rPr>
              <a:t>Delay in first breastfeeding: oral or IBV infant feeding</a:t>
            </a:r>
          </a:p>
          <a:p>
            <a:pPr eaLnBrk="1" hangingPunct="1"/>
            <a:r>
              <a:rPr lang="en-US" smtClean="0">
                <a:solidFill>
                  <a:schemeClr val="tx1"/>
                </a:solidFill>
                <a:latin typeface="Arial" charset="0"/>
              </a:rPr>
              <a:t>Low breastfeeding frequency-poor stimulation</a:t>
            </a:r>
          </a:p>
          <a:p>
            <a:pPr eaLnBrk="1" hangingPunct="1"/>
            <a:r>
              <a:rPr lang="en-US" smtClean="0">
                <a:solidFill>
                  <a:schemeClr val="tx1"/>
                </a:solidFill>
                <a:latin typeface="Arial" charset="0"/>
              </a:rPr>
              <a:t>Psychosocial stress/pain</a:t>
            </a:r>
          </a:p>
          <a:p>
            <a:pPr eaLnBrk="1" hangingPunct="1"/>
            <a:r>
              <a:rPr lang="en-US" smtClean="0">
                <a:solidFill>
                  <a:schemeClr val="tx1"/>
                </a:solidFill>
                <a:latin typeface="Arial" charset="0"/>
              </a:rPr>
              <a:t>Unscheduled cesarean or stressful labor/delivery</a:t>
            </a:r>
            <a:endParaRPr lang="en-US" sz="2400" smtClean="0"/>
          </a:p>
          <a:p>
            <a:pPr eaLnBrk="1" hangingPunct="1">
              <a:lnSpc>
                <a:spcPct val="170000"/>
              </a:lnSpc>
              <a:buFontTx/>
              <a:buNone/>
            </a:pPr>
            <a:r>
              <a:rPr lang="en-US" smtClean="0"/>
              <a:t>Less common etiologies secondary to maternal disease</a:t>
            </a:r>
            <a:endParaRPr lang="en-US" sz="2400" smtClean="0"/>
          </a:p>
          <a:p>
            <a:pPr eaLnBrk="1" hangingPunct="1"/>
            <a:r>
              <a:rPr lang="en-US" smtClean="0">
                <a:solidFill>
                  <a:schemeClr val="tx1"/>
                </a:solidFill>
                <a:latin typeface="Arial" charset="0"/>
              </a:rPr>
              <a:t>Maternal obesity </a:t>
            </a:r>
          </a:p>
          <a:p>
            <a:pPr eaLnBrk="1" hangingPunct="1"/>
            <a:r>
              <a:rPr lang="en-US" smtClean="0">
                <a:solidFill>
                  <a:schemeClr val="tx1"/>
                </a:solidFill>
                <a:latin typeface="Arial" charset="0"/>
              </a:rPr>
              <a:t>Maternal diabetes or hypertension-etiology unknown</a:t>
            </a:r>
            <a:endParaRPr lang="en-US" sz="2400" smtClean="0"/>
          </a:p>
        </p:txBody>
      </p:sp>
      <p:sp>
        <p:nvSpPr>
          <p:cNvPr id="61444" name="Rectangle 6"/>
          <p:cNvSpPr>
            <a:spLocks noChangeArrowheads="1"/>
          </p:cNvSpPr>
          <p:nvPr/>
        </p:nvSpPr>
        <p:spPr bwMode="auto">
          <a:xfrm>
            <a:off x="381000" y="1447800"/>
            <a:ext cx="8229600" cy="762000"/>
          </a:xfrm>
          <a:prstGeom prst="rect">
            <a:avLst/>
          </a:prstGeom>
          <a:noFill/>
          <a:ln w="9525">
            <a:noFill/>
            <a:miter lim="800000"/>
            <a:headEnd/>
            <a:tailEnd/>
          </a:ln>
        </p:spPr>
        <p:txBody>
          <a:bodyPr>
            <a:spAutoFit/>
          </a:bodyPr>
          <a:lstStyle/>
          <a:p>
            <a:r>
              <a:rPr lang="en-US" sz="2200">
                <a:solidFill>
                  <a:srgbClr val="1B4083"/>
                </a:solidFill>
                <a:latin typeface="Arial Bold" pitchFamily="1" charset="0"/>
              </a:rPr>
              <a:t>Any circumstance that leads to delayed, infrequent, or ineffective milk removal</a:t>
            </a:r>
            <a:endParaRPr lang="en-US" sz="2400">
              <a:solidFill>
                <a:srgbClr val="1B4083"/>
              </a:solidFill>
              <a:latin typeface="Arial Bold" pitchFamily="1" charset="0"/>
            </a:endParaRPr>
          </a:p>
        </p:txBody>
      </p:sp>
      <p:sp>
        <p:nvSpPr>
          <p:cNvPr id="61445" name="Text Box 7"/>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a:t>
            </a:r>
            <a:r>
              <a:rPr lang="en-US" sz="1000">
                <a:latin typeface="Calibri" pitchFamily="77" charset="0"/>
              </a:rPr>
              <a:t>24</a:t>
            </a:r>
            <a:r>
              <a:rPr lang="en-US" sz="1000"/>
              <a:t>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457200" y="274638"/>
            <a:ext cx="8229600" cy="1152525"/>
          </a:xfrm>
        </p:spPr>
        <p:txBody>
          <a:bodyPr/>
          <a:lstStyle/>
          <a:p>
            <a:pPr eaLnBrk="1" hangingPunct="1"/>
            <a:r>
              <a:rPr lang="en-US" smtClean="0"/>
              <a:t>Causes of Failed Lactogenesis II</a:t>
            </a:r>
          </a:p>
        </p:txBody>
      </p:sp>
      <p:sp>
        <p:nvSpPr>
          <p:cNvPr id="62467" name="Content Placeholder 2"/>
          <p:cNvSpPr>
            <a:spLocks noGrp="1"/>
          </p:cNvSpPr>
          <p:nvPr>
            <p:ph idx="1"/>
          </p:nvPr>
        </p:nvSpPr>
        <p:spPr>
          <a:xfrm>
            <a:off x="381000" y="1524000"/>
            <a:ext cx="8229600" cy="4525963"/>
          </a:xfrm>
        </p:spPr>
        <p:txBody>
          <a:bodyPr/>
          <a:lstStyle/>
          <a:p>
            <a:pPr eaLnBrk="1" hangingPunct="1">
              <a:lnSpc>
                <a:spcPct val="110000"/>
              </a:lnSpc>
              <a:spcAft>
                <a:spcPct val="20000"/>
              </a:spcAft>
            </a:pPr>
            <a:r>
              <a:rPr lang="en-US" smtClean="0"/>
              <a:t>Breast surgery or injury</a:t>
            </a:r>
          </a:p>
          <a:p>
            <a:pPr eaLnBrk="1" hangingPunct="1">
              <a:lnSpc>
                <a:spcPct val="110000"/>
              </a:lnSpc>
              <a:spcAft>
                <a:spcPct val="20000"/>
              </a:spcAft>
            </a:pPr>
            <a:r>
              <a:rPr lang="en-US" smtClean="0"/>
              <a:t>Retained placenta</a:t>
            </a:r>
          </a:p>
          <a:p>
            <a:pPr eaLnBrk="1" hangingPunct="1">
              <a:lnSpc>
                <a:spcPct val="110000"/>
              </a:lnSpc>
              <a:spcAft>
                <a:spcPct val="20000"/>
              </a:spcAft>
            </a:pPr>
            <a:r>
              <a:rPr lang="en-US" smtClean="0"/>
              <a:t>Hypothyroidism</a:t>
            </a:r>
          </a:p>
          <a:p>
            <a:pPr eaLnBrk="1" hangingPunct="1">
              <a:lnSpc>
                <a:spcPct val="110000"/>
              </a:lnSpc>
              <a:spcAft>
                <a:spcPct val="20000"/>
              </a:spcAft>
            </a:pPr>
            <a:r>
              <a:rPr lang="en-US" smtClean="0"/>
              <a:t>Theca lutein ovarian cysts</a:t>
            </a:r>
          </a:p>
          <a:p>
            <a:pPr eaLnBrk="1" hangingPunct="1">
              <a:lnSpc>
                <a:spcPct val="110000"/>
              </a:lnSpc>
              <a:spcAft>
                <a:spcPct val="20000"/>
              </a:spcAft>
            </a:pPr>
            <a:r>
              <a:rPr lang="en-US" smtClean="0"/>
              <a:t>Mammary hypoplasia (congenital)</a:t>
            </a:r>
          </a:p>
          <a:p>
            <a:pPr eaLnBrk="1" hangingPunct="1">
              <a:lnSpc>
                <a:spcPct val="110000"/>
              </a:lnSpc>
              <a:spcAft>
                <a:spcPct val="20000"/>
              </a:spcAft>
            </a:pPr>
            <a:r>
              <a:rPr lang="en-US" smtClean="0"/>
              <a:t>Polycystic ovarian syndrome</a:t>
            </a:r>
          </a:p>
          <a:p>
            <a:pPr eaLnBrk="1" hangingPunct="1">
              <a:lnSpc>
                <a:spcPct val="110000"/>
              </a:lnSpc>
              <a:spcAft>
                <a:spcPct val="20000"/>
              </a:spcAft>
            </a:pPr>
            <a:r>
              <a:rPr lang="en-US" smtClean="0"/>
              <a:t>Sheehan’s syndrome secondary to postpartum hemorrhage</a:t>
            </a:r>
            <a:endParaRPr lang="en-US" sz="3000" smtClean="0"/>
          </a:p>
        </p:txBody>
      </p:sp>
      <p:sp>
        <p:nvSpPr>
          <p:cNvPr id="62468" name="Text Box 5"/>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a:t>
            </a:r>
            <a:r>
              <a:rPr lang="en-US" sz="1000">
                <a:latin typeface="Calibri" pitchFamily="77" charset="0"/>
              </a:rPr>
              <a:t>24, 33</a:t>
            </a:r>
            <a:r>
              <a:rPr lang="en-US" sz="1000"/>
              <a:t>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p:cNvSpPr>
          <p:nvPr>
            <p:ph type="title"/>
          </p:nvPr>
        </p:nvSpPr>
        <p:spPr>
          <a:xfrm>
            <a:off x="457200" y="609600"/>
            <a:ext cx="8229600" cy="457200"/>
          </a:xfrm>
        </p:spPr>
        <p:txBody>
          <a:bodyPr/>
          <a:lstStyle/>
          <a:p>
            <a:pPr eaLnBrk="1" hangingPunct="1"/>
            <a:r>
              <a:rPr lang="en-US" smtClean="0"/>
              <a:t>Galactagogues</a:t>
            </a:r>
          </a:p>
        </p:txBody>
      </p:sp>
      <p:sp>
        <p:nvSpPr>
          <p:cNvPr id="64515" name="Rectangle 3"/>
          <p:cNvSpPr>
            <a:spLocks noGrp="1"/>
          </p:cNvSpPr>
          <p:nvPr>
            <p:ph type="body" idx="1"/>
          </p:nvPr>
        </p:nvSpPr>
        <p:spPr>
          <a:xfrm>
            <a:off x="381000" y="1295400"/>
            <a:ext cx="8229600" cy="4525963"/>
          </a:xfrm>
        </p:spPr>
        <p:txBody>
          <a:bodyPr/>
          <a:lstStyle/>
          <a:p>
            <a:pPr eaLnBrk="1" hangingPunct="1">
              <a:lnSpc>
                <a:spcPct val="110000"/>
              </a:lnSpc>
              <a:spcAft>
                <a:spcPct val="20000"/>
              </a:spcAft>
            </a:pPr>
            <a:r>
              <a:rPr lang="en-US" smtClean="0"/>
              <a:t>Used to increase breast milk supply</a:t>
            </a:r>
          </a:p>
          <a:p>
            <a:pPr eaLnBrk="1" hangingPunct="1">
              <a:lnSpc>
                <a:spcPct val="110000"/>
              </a:lnSpc>
              <a:spcAft>
                <a:spcPct val="20000"/>
              </a:spcAft>
            </a:pPr>
            <a:r>
              <a:rPr lang="en-US" smtClean="0"/>
              <a:t>Need to attempt to  determine the etiology of low milk supply prior to initiation</a:t>
            </a:r>
          </a:p>
          <a:p>
            <a:pPr eaLnBrk="1" hangingPunct="1">
              <a:lnSpc>
                <a:spcPct val="110000"/>
              </a:lnSpc>
              <a:spcAft>
                <a:spcPct val="20000"/>
              </a:spcAft>
            </a:pPr>
            <a:r>
              <a:rPr lang="en-US" smtClean="0"/>
              <a:t>Ensure proper breastfeeding technique prior to use </a:t>
            </a:r>
          </a:p>
          <a:p>
            <a:pPr eaLnBrk="1" hangingPunct="1">
              <a:lnSpc>
                <a:spcPct val="110000"/>
              </a:lnSpc>
              <a:spcAft>
                <a:spcPct val="20000"/>
              </a:spcAft>
            </a:pPr>
            <a:r>
              <a:rPr lang="en-US" smtClean="0"/>
              <a:t>Only use galactogogues with adequate milk removal </a:t>
            </a:r>
            <a:br>
              <a:rPr lang="en-US" smtClean="0"/>
            </a:br>
            <a:r>
              <a:rPr lang="en-US" smtClean="0"/>
              <a:t>by nursing or electrical pumping or milk stasis will occur </a:t>
            </a:r>
          </a:p>
          <a:p>
            <a:pPr eaLnBrk="1" hangingPunct="1">
              <a:lnSpc>
                <a:spcPct val="110000"/>
              </a:lnSpc>
              <a:spcAft>
                <a:spcPct val="20000"/>
              </a:spcAft>
            </a:pPr>
            <a:r>
              <a:rPr lang="en-US" smtClean="0"/>
              <a:t>Consider need to evaluate for medical co morbidities </a:t>
            </a:r>
            <a:br>
              <a:rPr lang="en-US" smtClean="0"/>
            </a:br>
            <a:r>
              <a:rPr lang="en-US" smtClean="0"/>
              <a:t>e.g., hypothroidism, retained placental fragments, </a:t>
            </a:r>
            <a:br>
              <a:rPr lang="en-US" smtClean="0"/>
            </a:br>
            <a:r>
              <a:rPr lang="en-US" smtClean="0"/>
              <a:t>theca lutein ovarian cysts</a:t>
            </a:r>
          </a:p>
        </p:txBody>
      </p:sp>
      <p:sp>
        <p:nvSpPr>
          <p:cNvPr id="64516" name="Text Box 4"/>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a:t>
            </a:r>
            <a:r>
              <a:rPr lang="en-US" sz="1000">
                <a:latin typeface="Calibri" pitchFamily="77" charset="0"/>
              </a:rPr>
              <a:t>41</a:t>
            </a:r>
            <a:r>
              <a:rPr lang="en-US" sz="1000"/>
              <a:t>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p:cNvSpPr>
          <p:nvPr>
            <p:ph type="title"/>
          </p:nvPr>
        </p:nvSpPr>
        <p:spPr>
          <a:xfrm>
            <a:off x="457200" y="609600"/>
            <a:ext cx="8229600" cy="457200"/>
          </a:xfrm>
        </p:spPr>
        <p:txBody>
          <a:bodyPr/>
          <a:lstStyle/>
          <a:p>
            <a:pPr eaLnBrk="1" hangingPunct="1"/>
            <a:r>
              <a:rPr lang="en-US" smtClean="0"/>
              <a:t>Galactagogues</a:t>
            </a:r>
          </a:p>
        </p:txBody>
      </p:sp>
      <p:sp>
        <p:nvSpPr>
          <p:cNvPr id="66563" name="Rectangle 3"/>
          <p:cNvSpPr>
            <a:spLocks noGrp="1"/>
          </p:cNvSpPr>
          <p:nvPr>
            <p:ph type="body" idx="1"/>
          </p:nvPr>
        </p:nvSpPr>
        <p:spPr>
          <a:xfrm>
            <a:off x="381000" y="1798638"/>
            <a:ext cx="7924800" cy="4525962"/>
          </a:xfrm>
        </p:spPr>
        <p:txBody>
          <a:bodyPr/>
          <a:lstStyle/>
          <a:p>
            <a:pPr eaLnBrk="1" hangingPunct="1">
              <a:lnSpc>
                <a:spcPct val="110000"/>
              </a:lnSpc>
              <a:spcAft>
                <a:spcPct val="30000"/>
              </a:spcAft>
            </a:pPr>
            <a:r>
              <a:rPr lang="en-US" smtClean="0"/>
              <a:t>Metoclopramide — most commonly used</a:t>
            </a:r>
          </a:p>
          <a:p>
            <a:pPr eaLnBrk="1" hangingPunct="1">
              <a:lnSpc>
                <a:spcPct val="110000"/>
              </a:lnSpc>
              <a:spcAft>
                <a:spcPct val="30000"/>
              </a:spcAft>
            </a:pPr>
            <a:r>
              <a:rPr lang="en-US" smtClean="0"/>
              <a:t>Domperidone — not approved in USA. Similar to metoclopramide but less side effects as little crosses blood brain barrier</a:t>
            </a:r>
          </a:p>
          <a:p>
            <a:pPr eaLnBrk="1" hangingPunct="1">
              <a:lnSpc>
                <a:spcPct val="110000"/>
              </a:lnSpc>
              <a:spcAft>
                <a:spcPct val="30000"/>
              </a:spcAft>
            </a:pPr>
            <a:r>
              <a:rPr lang="en-US" smtClean="0"/>
              <a:t>Fenugreek and other herbal medicines — no scientific data except anecdotal reports</a:t>
            </a:r>
          </a:p>
        </p:txBody>
      </p:sp>
      <p:sp>
        <p:nvSpPr>
          <p:cNvPr id="66564" name="Text Box 5"/>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a:t>
            </a:r>
            <a:r>
              <a:rPr lang="en-US" sz="1000">
                <a:latin typeface="Calibri" pitchFamily="77" charset="0"/>
              </a:rPr>
              <a:t>9, 14, 18, 22</a:t>
            </a:r>
            <a:r>
              <a:rPr lang="en-US" sz="1000"/>
              <a:t>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p:cNvSpPr>
          <p:nvPr>
            <p:ph type="title"/>
          </p:nvPr>
        </p:nvSpPr>
        <p:spPr>
          <a:xfrm>
            <a:off x="457200" y="533400"/>
            <a:ext cx="8229600" cy="658813"/>
          </a:xfrm>
        </p:spPr>
        <p:txBody>
          <a:bodyPr/>
          <a:lstStyle/>
          <a:p>
            <a:pPr eaLnBrk="1" hangingPunct="1"/>
            <a:r>
              <a:rPr lang="en-US" smtClean="0"/>
              <a:t>Metoclopramide </a:t>
            </a:r>
          </a:p>
        </p:txBody>
      </p:sp>
      <p:sp>
        <p:nvSpPr>
          <p:cNvPr id="67587" name="Rectangle 3"/>
          <p:cNvSpPr>
            <a:spLocks noGrp="1"/>
          </p:cNvSpPr>
          <p:nvPr>
            <p:ph type="body" idx="1"/>
          </p:nvPr>
        </p:nvSpPr>
        <p:spPr>
          <a:xfrm>
            <a:off x="381000" y="1219200"/>
            <a:ext cx="8305800" cy="4800600"/>
          </a:xfrm>
        </p:spPr>
        <p:txBody>
          <a:bodyPr/>
          <a:lstStyle/>
          <a:p>
            <a:pPr eaLnBrk="1" hangingPunct="1">
              <a:spcAft>
                <a:spcPct val="20000"/>
              </a:spcAft>
            </a:pPr>
            <a:r>
              <a:rPr lang="en-US" smtClean="0"/>
              <a:t>Benefit  shown in small placebo controlled crossover study with increase of 50 cc per feed with dose of at least 30 mg per day</a:t>
            </a:r>
          </a:p>
          <a:p>
            <a:pPr eaLnBrk="1" hangingPunct="1">
              <a:spcAft>
                <a:spcPct val="20000"/>
              </a:spcAft>
            </a:pPr>
            <a:r>
              <a:rPr lang="en-US" smtClean="0"/>
              <a:t>Effect is to increase prolactin level</a:t>
            </a:r>
          </a:p>
          <a:p>
            <a:pPr eaLnBrk="1" hangingPunct="1">
              <a:spcAft>
                <a:spcPct val="20000"/>
              </a:spcAft>
            </a:pPr>
            <a:r>
              <a:rPr lang="en-US" smtClean="0"/>
              <a:t>Side effects: gastrointestinal, anxiety, sedation, and rare dystonic reactions</a:t>
            </a:r>
          </a:p>
          <a:p>
            <a:pPr eaLnBrk="1" hangingPunct="1">
              <a:spcAft>
                <a:spcPct val="20000"/>
              </a:spcAft>
            </a:pPr>
            <a:r>
              <a:rPr lang="en-US" smtClean="0"/>
              <a:t>No documented neonatal reactions</a:t>
            </a:r>
          </a:p>
          <a:p>
            <a:pPr eaLnBrk="1" hangingPunct="1">
              <a:spcAft>
                <a:spcPct val="20000"/>
              </a:spcAft>
            </a:pPr>
            <a:r>
              <a:rPr lang="en-US" smtClean="0"/>
              <a:t>Short term: 1–3 weeks is common. No evidence supporting long-term use. Usually wean after 10–14 days</a:t>
            </a:r>
          </a:p>
          <a:p>
            <a:pPr eaLnBrk="1" hangingPunct="1">
              <a:spcAft>
                <a:spcPct val="20000"/>
              </a:spcAft>
            </a:pPr>
            <a:r>
              <a:rPr lang="en-US" smtClean="0"/>
              <a:t>A common dosing regimen is 10 mg po qd first day, then </a:t>
            </a:r>
            <a:br>
              <a:rPr lang="en-US" smtClean="0"/>
            </a:br>
            <a:r>
              <a:rPr lang="en-US" smtClean="0"/>
              <a:t>10 mg po bid, then 10 mg po TID</a:t>
            </a:r>
          </a:p>
        </p:txBody>
      </p:sp>
      <p:sp>
        <p:nvSpPr>
          <p:cNvPr id="67588" name="Text Box 5"/>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a:t>
            </a:r>
            <a:r>
              <a:rPr lang="en-US" sz="1000">
                <a:latin typeface="Calibri" pitchFamily="77" charset="0"/>
              </a:rPr>
              <a:t>9, 25</a:t>
            </a:r>
            <a:r>
              <a:rPr lang="en-US" sz="1000"/>
              <a:t>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a:xfrm>
            <a:off x="457200" y="274638"/>
            <a:ext cx="8229600" cy="1152525"/>
          </a:xfrm>
        </p:spPr>
        <p:txBody>
          <a:bodyPr/>
          <a:lstStyle/>
          <a:p>
            <a:pPr eaLnBrk="1" hangingPunct="1"/>
            <a:r>
              <a:rPr lang="en-US" smtClean="0"/>
              <a:t>Excess Milk Supply</a:t>
            </a:r>
          </a:p>
        </p:txBody>
      </p:sp>
      <p:sp>
        <p:nvSpPr>
          <p:cNvPr id="69635" name="Content Placeholder 2"/>
          <p:cNvSpPr>
            <a:spLocks noGrp="1"/>
          </p:cNvSpPr>
          <p:nvPr>
            <p:ph idx="1"/>
          </p:nvPr>
        </p:nvSpPr>
        <p:spPr>
          <a:xfrm>
            <a:off x="381000" y="1798638"/>
            <a:ext cx="8229600" cy="4525962"/>
          </a:xfrm>
        </p:spPr>
        <p:txBody>
          <a:bodyPr/>
          <a:lstStyle/>
          <a:p>
            <a:pPr eaLnBrk="1" hangingPunct="1">
              <a:lnSpc>
                <a:spcPct val="110000"/>
              </a:lnSpc>
              <a:spcAft>
                <a:spcPct val="30000"/>
              </a:spcAft>
            </a:pPr>
            <a:r>
              <a:rPr lang="en-US" smtClean="0"/>
              <a:t>Much less common problem than low milk supply</a:t>
            </a:r>
          </a:p>
          <a:p>
            <a:pPr eaLnBrk="1" hangingPunct="1">
              <a:lnSpc>
                <a:spcPct val="110000"/>
              </a:lnSpc>
              <a:spcAft>
                <a:spcPct val="30000"/>
              </a:spcAft>
            </a:pPr>
            <a:r>
              <a:rPr lang="en-US" smtClean="0"/>
              <a:t>Minimal medical literature</a:t>
            </a:r>
          </a:p>
          <a:p>
            <a:pPr eaLnBrk="1" hangingPunct="1">
              <a:lnSpc>
                <a:spcPct val="110000"/>
              </a:lnSpc>
              <a:spcAft>
                <a:spcPct val="30000"/>
              </a:spcAft>
            </a:pPr>
            <a:r>
              <a:rPr lang="en-US" smtClean="0"/>
              <a:t>Maternal symptoms; continual engorgement, leaking and increased mastitis risk</a:t>
            </a:r>
          </a:p>
          <a:p>
            <a:pPr eaLnBrk="1" hangingPunct="1">
              <a:lnSpc>
                <a:spcPct val="110000"/>
              </a:lnSpc>
              <a:spcAft>
                <a:spcPct val="30000"/>
              </a:spcAft>
            </a:pPr>
            <a:r>
              <a:rPr lang="en-US" smtClean="0"/>
              <a:t>Infant: regurgitation and reflux symptoms. Development of poor sucking technique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xfrm>
            <a:off x="457200" y="381000"/>
            <a:ext cx="8229600" cy="960438"/>
          </a:xfrm>
        </p:spPr>
        <p:txBody>
          <a:bodyPr/>
          <a:lstStyle/>
          <a:p>
            <a:pPr eaLnBrk="1" hangingPunct="1"/>
            <a:r>
              <a:rPr lang="en-US" smtClean="0"/>
              <a:t>Objectives</a:t>
            </a:r>
          </a:p>
        </p:txBody>
      </p:sp>
      <p:sp>
        <p:nvSpPr>
          <p:cNvPr id="19459" name="Rectangle 3"/>
          <p:cNvSpPr>
            <a:spLocks noGrp="1" noChangeArrowheads="1"/>
          </p:cNvSpPr>
          <p:nvPr>
            <p:ph type="body" idx="4294967295"/>
          </p:nvPr>
        </p:nvSpPr>
        <p:spPr>
          <a:xfrm>
            <a:off x="381000" y="1524000"/>
            <a:ext cx="8534400" cy="4953000"/>
          </a:xfrm>
        </p:spPr>
        <p:txBody>
          <a:bodyPr/>
          <a:lstStyle/>
          <a:p>
            <a:pPr marL="284163" indent="-284163" eaLnBrk="1" hangingPunct="1">
              <a:lnSpc>
                <a:spcPct val="90000"/>
              </a:lnSpc>
              <a:buFontTx/>
              <a:buNone/>
              <a:tabLst>
                <a:tab pos="463550" algn="l"/>
              </a:tabLst>
            </a:pPr>
            <a:endParaRPr lang="en-US" sz="1800" smtClean="0"/>
          </a:p>
          <a:p>
            <a:pPr marL="284163" indent="-284163" eaLnBrk="1" hangingPunct="1">
              <a:lnSpc>
                <a:spcPct val="90000"/>
              </a:lnSpc>
              <a:buFont typeface="Times" pitchFamily="77" charset="0"/>
              <a:buChar char="•"/>
              <a:tabLst>
                <a:tab pos="463550" algn="l"/>
              </a:tabLst>
            </a:pPr>
            <a:r>
              <a:rPr lang="en-US" sz="2000" smtClean="0">
                <a:solidFill>
                  <a:schemeClr val="tx1"/>
                </a:solidFill>
                <a:latin typeface="Arial" charset="0"/>
              </a:rPr>
              <a:t>Assessment of ineffective breastfeeding due to causes associated </a:t>
            </a:r>
            <a:br>
              <a:rPr lang="en-US" sz="2000" smtClean="0">
                <a:solidFill>
                  <a:schemeClr val="tx1"/>
                </a:solidFill>
                <a:latin typeface="Arial" charset="0"/>
              </a:rPr>
            </a:br>
            <a:r>
              <a:rPr lang="en-US" sz="2000" smtClean="0">
                <a:solidFill>
                  <a:schemeClr val="tx1"/>
                </a:solidFill>
                <a:latin typeface="Arial" charset="0"/>
              </a:rPr>
              <a:t>with the newborn oral cavity, breast anatomy, disorganized suckle, ankyloglossia, and milk transfer</a:t>
            </a:r>
          </a:p>
          <a:p>
            <a:pPr marL="284163" indent="-284163" eaLnBrk="1" hangingPunct="1">
              <a:lnSpc>
                <a:spcPct val="90000"/>
              </a:lnSpc>
              <a:buFont typeface="Times" pitchFamily="77" charset="0"/>
              <a:buChar char="•"/>
              <a:tabLst>
                <a:tab pos="463550" algn="l"/>
              </a:tabLst>
            </a:pPr>
            <a:r>
              <a:rPr lang="en-US" sz="2000" smtClean="0">
                <a:solidFill>
                  <a:schemeClr val="tx1"/>
                </a:solidFill>
                <a:latin typeface="Arial" charset="0"/>
              </a:rPr>
              <a:t>Assessment of ineffective breastfeeding due to less common </a:t>
            </a:r>
            <a:br>
              <a:rPr lang="en-US" sz="2000" smtClean="0">
                <a:solidFill>
                  <a:schemeClr val="tx1"/>
                </a:solidFill>
                <a:latin typeface="Arial" charset="0"/>
              </a:rPr>
            </a:br>
            <a:r>
              <a:rPr lang="en-US" sz="2000" smtClean="0">
                <a:solidFill>
                  <a:schemeClr val="tx1"/>
                </a:solidFill>
                <a:latin typeface="Arial" charset="0"/>
              </a:rPr>
              <a:t>causes including disorganized suckle and ankyloglossia</a:t>
            </a:r>
          </a:p>
          <a:p>
            <a:pPr marL="284163" indent="-284163" eaLnBrk="1" hangingPunct="1">
              <a:lnSpc>
                <a:spcPct val="90000"/>
              </a:lnSpc>
              <a:buFont typeface="Times" pitchFamily="77" charset="0"/>
              <a:buChar char="•"/>
              <a:tabLst>
                <a:tab pos="463550" algn="l"/>
              </a:tabLst>
            </a:pPr>
            <a:r>
              <a:rPr lang="en-US" sz="2000" smtClean="0">
                <a:solidFill>
                  <a:schemeClr val="tx1"/>
                </a:solidFill>
                <a:latin typeface="Arial" charset="0"/>
              </a:rPr>
              <a:t>Monitoring of hyperbilirubinemia and jaundice</a:t>
            </a:r>
          </a:p>
          <a:p>
            <a:pPr marL="284163" indent="-284163" eaLnBrk="1" hangingPunct="1">
              <a:lnSpc>
                <a:spcPct val="90000"/>
              </a:lnSpc>
              <a:buFont typeface="Times" pitchFamily="77" charset="0"/>
              <a:buChar char="•"/>
              <a:tabLst>
                <a:tab pos="463550" algn="l"/>
              </a:tabLst>
            </a:pPr>
            <a:r>
              <a:rPr lang="en-US" sz="2000" smtClean="0">
                <a:solidFill>
                  <a:schemeClr val="tx1"/>
                </a:solidFill>
                <a:latin typeface="Arial" charset="0"/>
              </a:rPr>
              <a:t>Assessment of dehydration in context of poor feeding and/or </a:t>
            </a:r>
            <a:br>
              <a:rPr lang="en-US" sz="2000" smtClean="0">
                <a:solidFill>
                  <a:schemeClr val="tx1"/>
                </a:solidFill>
                <a:latin typeface="Arial" charset="0"/>
              </a:rPr>
            </a:br>
            <a:r>
              <a:rPr lang="en-US" sz="2000" smtClean="0">
                <a:solidFill>
                  <a:schemeClr val="tx1"/>
                </a:solidFill>
                <a:latin typeface="Arial" charset="0"/>
              </a:rPr>
              <a:t>low milk supply </a:t>
            </a:r>
          </a:p>
          <a:p>
            <a:pPr marL="284163" indent="-284163" eaLnBrk="1" hangingPunct="1">
              <a:lnSpc>
                <a:spcPct val="90000"/>
              </a:lnSpc>
              <a:buFont typeface="Times" pitchFamily="77" charset="0"/>
              <a:buChar char="•"/>
              <a:tabLst>
                <a:tab pos="463550" algn="l"/>
              </a:tabLst>
            </a:pPr>
            <a:r>
              <a:rPr lang="en-US" sz="2000" smtClean="0">
                <a:solidFill>
                  <a:schemeClr val="tx1"/>
                </a:solidFill>
                <a:latin typeface="Arial" charset="0"/>
              </a:rPr>
              <a:t>Diagnosis and management of the delay or failure of lactogenesis II</a:t>
            </a:r>
          </a:p>
          <a:p>
            <a:pPr marL="284163" indent="-284163" eaLnBrk="1" hangingPunct="1">
              <a:lnSpc>
                <a:spcPct val="90000"/>
              </a:lnSpc>
              <a:buFont typeface="Times" pitchFamily="77" charset="0"/>
              <a:buChar char="•"/>
              <a:tabLst>
                <a:tab pos="463550" algn="l"/>
              </a:tabLst>
            </a:pPr>
            <a:r>
              <a:rPr lang="en-US" sz="2000" smtClean="0">
                <a:solidFill>
                  <a:schemeClr val="tx1"/>
                </a:solidFill>
                <a:latin typeface="Arial" charset="0"/>
              </a:rPr>
              <a:t>Galactogogue use</a:t>
            </a:r>
          </a:p>
          <a:p>
            <a:pPr marL="284163" indent="-284163" eaLnBrk="1" hangingPunct="1">
              <a:lnSpc>
                <a:spcPct val="90000"/>
              </a:lnSpc>
              <a:buFont typeface="Times" pitchFamily="77" charset="0"/>
              <a:buChar char="•"/>
              <a:tabLst>
                <a:tab pos="463550" algn="l"/>
              </a:tabLst>
            </a:pPr>
            <a:r>
              <a:rPr lang="en-US" sz="2000" smtClean="0">
                <a:solidFill>
                  <a:schemeClr val="tx1"/>
                </a:solidFill>
                <a:latin typeface="Arial" charset="0"/>
              </a:rPr>
              <a:t>Evaluation for blocked nipples, engorgement, and milk oversupply</a:t>
            </a:r>
          </a:p>
          <a:p>
            <a:pPr marL="284163" indent="-284163" eaLnBrk="1" hangingPunct="1">
              <a:lnSpc>
                <a:spcPct val="90000"/>
              </a:lnSpc>
              <a:buFont typeface="Times" pitchFamily="77" charset="0"/>
              <a:buChar char="•"/>
              <a:tabLst>
                <a:tab pos="463550" algn="l"/>
              </a:tabLst>
            </a:pPr>
            <a:r>
              <a:rPr lang="en-US" sz="2000" smtClean="0">
                <a:solidFill>
                  <a:schemeClr val="tx1"/>
                </a:solidFill>
                <a:latin typeface="Arial" charset="0"/>
              </a:rPr>
              <a:t>Diagnosis and treatment of mastitis, breast abscess, and </a:t>
            </a:r>
            <a:br>
              <a:rPr lang="en-US" sz="2000" smtClean="0">
                <a:solidFill>
                  <a:schemeClr val="tx1"/>
                </a:solidFill>
                <a:latin typeface="Arial" charset="0"/>
              </a:rPr>
            </a:br>
            <a:r>
              <a:rPr lang="en-US" sz="2000" smtClean="0">
                <a:solidFill>
                  <a:schemeClr val="tx1"/>
                </a:solidFill>
                <a:latin typeface="Arial" charset="0"/>
              </a:rPr>
              <a:t>candidal breast infections</a:t>
            </a:r>
            <a:r>
              <a:rPr lang="en-US" sz="1100" smtClean="0"/>
              <a:t>  </a:t>
            </a:r>
          </a:p>
          <a:p>
            <a:pPr marL="284163" indent="-284163" eaLnBrk="1" hangingPunct="1">
              <a:lnSpc>
                <a:spcPct val="80000"/>
              </a:lnSpc>
              <a:tabLst>
                <a:tab pos="463550" algn="l"/>
              </a:tabLst>
            </a:pPr>
            <a:endParaRPr lang="en-US" sz="1100" smtClean="0"/>
          </a:p>
        </p:txBody>
      </p:sp>
      <p:sp>
        <p:nvSpPr>
          <p:cNvPr id="19460" name="Rectangle 4"/>
          <p:cNvSpPr>
            <a:spLocks noChangeArrowheads="1"/>
          </p:cNvSpPr>
          <p:nvPr/>
        </p:nvSpPr>
        <p:spPr bwMode="auto">
          <a:xfrm>
            <a:off x="373063" y="1066800"/>
            <a:ext cx="7399337" cy="762000"/>
          </a:xfrm>
          <a:prstGeom prst="rect">
            <a:avLst/>
          </a:prstGeom>
          <a:noFill/>
          <a:ln w="9525">
            <a:noFill/>
            <a:miter lim="800000"/>
            <a:headEnd/>
            <a:tailEnd/>
          </a:ln>
        </p:spPr>
        <p:txBody>
          <a:bodyPr>
            <a:spAutoFit/>
          </a:bodyPr>
          <a:lstStyle/>
          <a:p>
            <a:r>
              <a:rPr lang="en-US" sz="2200">
                <a:solidFill>
                  <a:srgbClr val="1B4083"/>
                </a:solidFill>
                <a:latin typeface="Arial Bold" pitchFamily="1" charset="0"/>
              </a:rPr>
              <a:t>At the end of this presentation the learner will be able to discuss: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a:xfrm>
            <a:off x="457200" y="274638"/>
            <a:ext cx="8229600" cy="1152525"/>
          </a:xfrm>
        </p:spPr>
        <p:txBody>
          <a:bodyPr/>
          <a:lstStyle/>
          <a:p>
            <a:pPr eaLnBrk="1" hangingPunct="1"/>
            <a:r>
              <a:rPr lang="en-US" smtClean="0"/>
              <a:t>Management of Excess Milk Supply</a:t>
            </a:r>
          </a:p>
        </p:txBody>
      </p:sp>
      <p:sp>
        <p:nvSpPr>
          <p:cNvPr id="71683" name="Content Placeholder 2"/>
          <p:cNvSpPr>
            <a:spLocks noGrp="1"/>
          </p:cNvSpPr>
          <p:nvPr>
            <p:ph idx="1"/>
          </p:nvPr>
        </p:nvSpPr>
        <p:spPr>
          <a:xfrm>
            <a:off x="304800" y="1905000"/>
            <a:ext cx="8458200" cy="3840163"/>
          </a:xfrm>
        </p:spPr>
        <p:txBody>
          <a:bodyPr/>
          <a:lstStyle/>
          <a:p>
            <a:pPr indent="-223838" eaLnBrk="1" hangingPunct="1">
              <a:lnSpc>
                <a:spcPct val="120000"/>
              </a:lnSpc>
              <a:buFontTx/>
              <a:buNone/>
            </a:pPr>
            <a:r>
              <a:rPr lang="en-US" smtClean="0"/>
              <a:t>   Attempt to offer just 1 breast at each feeding to decrease stimulation and produce milk stasis in the other breast to decrease production</a:t>
            </a:r>
          </a:p>
        </p:txBody>
      </p:sp>
      <p:sp>
        <p:nvSpPr>
          <p:cNvPr id="71684" name="Text Box 4"/>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a:t>
            </a:r>
            <a:r>
              <a:rPr lang="en-US" sz="1000">
                <a:latin typeface="Calibri" pitchFamily="77" charset="0"/>
              </a:rPr>
              <a:t>43</a:t>
            </a:r>
            <a:r>
              <a:rPr lang="en-US" sz="1000"/>
              <a:t>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idx="4294967295"/>
          </p:nvPr>
        </p:nvSpPr>
        <p:spPr>
          <a:xfrm>
            <a:off x="685800" y="381000"/>
            <a:ext cx="7772400" cy="960438"/>
          </a:xfrm>
        </p:spPr>
        <p:txBody>
          <a:bodyPr/>
          <a:lstStyle/>
          <a:p>
            <a:pPr eaLnBrk="1" hangingPunct="1"/>
            <a:r>
              <a:rPr lang="en-US" smtClean="0"/>
              <a:t>Plugged Ducts</a:t>
            </a:r>
          </a:p>
        </p:txBody>
      </p:sp>
      <p:sp>
        <p:nvSpPr>
          <p:cNvPr id="73731" name="Rectangle 3"/>
          <p:cNvSpPr>
            <a:spLocks noGrp="1" noChangeArrowheads="1"/>
          </p:cNvSpPr>
          <p:nvPr>
            <p:ph type="body" idx="4294967295"/>
          </p:nvPr>
        </p:nvSpPr>
        <p:spPr>
          <a:xfrm>
            <a:off x="381000" y="1219200"/>
            <a:ext cx="8229600" cy="5105400"/>
          </a:xfrm>
        </p:spPr>
        <p:txBody>
          <a:bodyPr/>
          <a:lstStyle/>
          <a:p>
            <a:pPr eaLnBrk="1" hangingPunct="1"/>
            <a:r>
              <a:rPr lang="en-US" smtClean="0"/>
              <a:t>Tender lump</a:t>
            </a:r>
          </a:p>
          <a:p>
            <a:pPr eaLnBrk="1" hangingPunct="1"/>
            <a:r>
              <a:rPr lang="en-US" smtClean="0"/>
              <a:t>Predisposing factors</a:t>
            </a:r>
            <a:endParaRPr lang="en-US" sz="2000" smtClean="0"/>
          </a:p>
          <a:p>
            <a:pPr lvl="1" eaLnBrk="1" hangingPunct="1"/>
            <a:r>
              <a:rPr lang="en-US" smtClean="0">
                <a:ea typeface="ＭＳ Ｐゴシック" pitchFamily="77" charset="-128"/>
              </a:rPr>
              <a:t>Positions that don’t empty breast</a:t>
            </a:r>
          </a:p>
          <a:p>
            <a:pPr lvl="1" eaLnBrk="1" hangingPunct="1"/>
            <a:r>
              <a:rPr lang="en-US" smtClean="0">
                <a:ea typeface="ＭＳ Ｐゴシック" pitchFamily="77" charset="-128"/>
              </a:rPr>
              <a:t>Underwire bras</a:t>
            </a:r>
            <a:endParaRPr lang="en-US" sz="2000" smtClean="0">
              <a:ea typeface="ＭＳ Ｐゴシック" pitchFamily="77" charset="-128"/>
            </a:endParaRPr>
          </a:p>
          <a:p>
            <a:pPr eaLnBrk="1" hangingPunct="1"/>
            <a:r>
              <a:rPr lang="en-US" smtClean="0"/>
              <a:t>Predispose to mastitis with possible continuum from engorgement to blocked ducts to inflammatory mastitis to bacterial mastitis</a:t>
            </a:r>
          </a:p>
          <a:p>
            <a:pPr eaLnBrk="1" hangingPunct="1"/>
            <a:r>
              <a:rPr lang="en-US" smtClean="0"/>
              <a:t>Treatment</a:t>
            </a:r>
          </a:p>
          <a:p>
            <a:pPr eaLnBrk="1" hangingPunct="1"/>
            <a:r>
              <a:rPr lang="en-US" smtClean="0"/>
              <a:t>Ensure complete drainage</a:t>
            </a:r>
          </a:p>
          <a:p>
            <a:pPr lvl="1" eaLnBrk="1" hangingPunct="1"/>
            <a:r>
              <a:rPr lang="en-US" smtClean="0">
                <a:ea typeface="ＭＳ Ｐゴシック" pitchFamily="77" charset="-128"/>
              </a:rPr>
              <a:t>Massage</a:t>
            </a:r>
          </a:p>
          <a:p>
            <a:pPr lvl="1" eaLnBrk="1" hangingPunct="1"/>
            <a:r>
              <a:rPr lang="en-US" smtClean="0">
                <a:ea typeface="ＭＳ Ｐゴシック" pitchFamily="77" charset="-128"/>
              </a:rPr>
              <a:t>Warm packs</a:t>
            </a:r>
          </a:p>
          <a:p>
            <a:pPr lvl="1" eaLnBrk="1" hangingPunct="1"/>
            <a:r>
              <a:rPr lang="en-US" smtClean="0">
                <a:ea typeface="ＭＳ Ｐゴシック" pitchFamily="77" charset="-128"/>
              </a:rPr>
              <a:t>Position changes</a:t>
            </a:r>
            <a:endParaRPr lang="en-US" sz="2000" smtClean="0">
              <a:ea typeface="ＭＳ Ｐゴシック" pitchFamily="77" charset="-128"/>
            </a:endParaRPr>
          </a:p>
        </p:txBody>
      </p:sp>
      <p:sp>
        <p:nvSpPr>
          <p:cNvPr id="73732" name="Text Box 4"/>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a:t>
            </a:r>
            <a:r>
              <a:rPr lang="en-US" sz="1000">
                <a:latin typeface="Calibri" pitchFamily="77" charset="0"/>
              </a:rPr>
              <a:t>1</a:t>
            </a:r>
            <a:r>
              <a:rPr lang="en-US" sz="1000"/>
              <a:t>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457200" y="274638"/>
            <a:ext cx="8229600" cy="1152525"/>
          </a:xfrm>
        </p:spPr>
        <p:txBody>
          <a:bodyPr/>
          <a:lstStyle/>
          <a:p>
            <a:pPr eaLnBrk="1" hangingPunct="1"/>
            <a:r>
              <a:rPr lang="en-US" smtClean="0"/>
              <a:t>Mastitis</a:t>
            </a:r>
          </a:p>
        </p:txBody>
      </p:sp>
      <p:sp>
        <p:nvSpPr>
          <p:cNvPr id="75779" name="Rectangle 3"/>
          <p:cNvSpPr>
            <a:spLocks noGrp="1" noChangeArrowheads="1"/>
          </p:cNvSpPr>
          <p:nvPr>
            <p:ph type="body" idx="1"/>
          </p:nvPr>
        </p:nvSpPr>
        <p:spPr>
          <a:xfrm>
            <a:off x="381000" y="1295400"/>
            <a:ext cx="8229600" cy="4267200"/>
          </a:xfrm>
        </p:spPr>
        <p:txBody>
          <a:bodyPr/>
          <a:lstStyle/>
          <a:p>
            <a:pPr eaLnBrk="1" hangingPunct="1">
              <a:lnSpc>
                <a:spcPct val="110000"/>
              </a:lnSpc>
              <a:spcAft>
                <a:spcPct val="20000"/>
              </a:spcAft>
            </a:pPr>
            <a:r>
              <a:rPr lang="en-US" smtClean="0"/>
              <a:t>Infection of the breast usually caused by Staphylococcus aureus</a:t>
            </a:r>
          </a:p>
          <a:p>
            <a:pPr eaLnBrk="1" hangingPunct="1">
              <a:lnSpc>
                <a:spcPct val="110000"/>
              </a:lnSpc>
              <a:spcAft>
                <a:spcPct val="20000"/>
              </a:spcAft>
            </a:pPr>
            <a:r>
              <a:rPr lang="en-US" smtClean="0"/>
              <a:t>Risk factors: plugged ducts, untreated engorgement, cracked nipples, missed feedings, excessive fatigue, decreased resistance to infection</a:t>
            </a:r>
          </a:p>
          <a:p>
            <a:pPr eaLnBrk="1" hangingPunct="1">
              <a:lnSpc>
                <a:spcPct val="110000"/>
              </a:lnSpc>
              <a:spcAft>
                <a:spcPct val="20000"/>
              </a:spcAft>
            </a:pPr>
            <a:r>
              <a:rPr lang="en-US" smtClean="0"/>
              <a:t>Common occurring in 5%–10% of breastfeeding women</a:t>
            </a:r>
          </a:p>
          <a:p>
            <a:pPr eaLnBrk="1" hangingPunct="1">
              <a:lnSpc>
                <a:spcPct val="110000"/>
              </a:lnSpc>
              <a:spcAft>
                <a:spcPct val="20000"/>
              </a:spcAft>
            </a:pPr>
            <a:r>
              <a:rPr lang="en-US" smtClean="0"/>
              <a:t>Most common in first month</a:t>
            </a:r>
          </a:p>
          <a:p>
            <a:pPr eaLnBrk="1" hangingPunct="1">
              <a:lnSpc>
                <a:spcPct val="110000"/>
              </a:lnSpc>
              <a:spcAft>
                <a:spcPct val="20000"/>
              </a:spcAft>
            </a:pPr>
            <a:r>
              <a:rPr lang="en-US" smtClean="0"/>
              <a:t>Recurrences occur in 8%–19% of women and commonly (25%) leads to lactation cessation</a:t>
            </a:r>
            <a:endParaRPr lang="en-US" sz="2000" smtClean="0"/>
          </a:p>
        </p:txBody>
      </p:sp>
      <p:sp>
        <p:nvSpPr>
          <p:cNvPr id="75780" name="Text Box 5"/>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a:t>
            </a:r>
            <a:r>
              <a:rPr lang="en-US" sz="1000">
                <a:latin typeface="Calibri" pitchFamily="77" charset="0"/>
              </a:rPr>
              <a:t>8, 44</a:t>
            </a:r>
            <a:r>
              <a:rPr lang="en-US" sz="1000"/>
              <a:t>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n-US" smtClean="0"/>
              <a:t>Mastitis — History and </a:t>
            </a:r>
            <a:br>
              <a:rPr lang="en-US" smtClean="0"/>
            </a:br>
            <a:r>
              <a:rPr lang="en-US" smtClean="0"/>
              <a:t>Physical Exam</a:t>
            </a:r>
            <a:endParaRPr lang="en-US" sz="3600" smtClean="0"/>
          </a:p>
        </p:txBody>
      </p:sp>
      <p:sp>
        <p:nvSpPr>
          <p:cNvPr id="77827" name="Rectangle 3"/>
          <p:cNvSpPr>
            <a:spLocks noGrp="1" noChangeArrowheads="1"/>
          </p:cNvSpPr>
          <p:nvPr>
            <p:ph type="body" idx="1"/>
          </p:nvPr>
        </p:nvSpPr>
        <p:spPr>
          <a:xfrm>
            <a:off x="457200" y="1981200"/>
            <a:ext cx="8229600" cy="4525963"/>
          </a:xfrm>
        </p:spPr>
        <p:txBody>
          <a:bodyPr/>
          <a:lstStyle/>
          <a:p>
            <a:pPr eaLnBrk="1" hangingPunct="1">
              <a:spcAft>
                <a:spcPct val="30000"/>
              </a:spcAft>
            </a:pPr>
            <a:r>
              <a:rPr lang="en-US" smtClean="0"/>
              <a:t>Fever, diffuse myalgias, “flu-like” symptoms, breast pain</a:t>
            </a:r>
          </a:p>
          <a:p>
            <a:pPr eaLnBrk="1" hangingPunct="1">
              <a:spcAft>
                <a:spcPct val="30000"/>
              </a:spcAft>
            </a:pPr>
            <a:r>
              <a:rPr lang="en-US" smtClean="0"/>
              <a:t>Wedge-shaped, tender, erythematous, usually unilateral</a:t>
            </a:r>
          </a:p>
          <a:p>
            <a:pPr eaLnBrk="1" hangingPunct="1">
              <a:spcAft>
                <a:spcPct val="30000"/>
              </a:spcAft>
            </a:pPr>
            <a:r>
              <a:rPr lang="en-US" smtClean="0"/>
              <a:t>Upper, outer quadrant most common</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57200" y="304800"/>
            <a:ext cx="8229600" cy="1114425"/>
          </a:xfrm>
        </p:spPr>
        <p:txBody>
          <a:bodyPr/>
          <a:lstStyle/>
          <a:p>
            <a:pPr eaLnBrk="1" hangingPunct="1"/>
            <a:r>
              <a:rPr lang="en-US" smtClean="0"/>
              <a:t>Mastitis Treatment</a:t>
            </a:r>
          </a:p>
        </p:txBody>
      </p:sp>
      <p:sp>
        <p:nvSpPr>
          <p:cNvPr id="78851" name="Rectangle 3"/>
          <p:cNvSpPr>
            <a:spLocks noGrp="1" noChangeArrowheads="1"/>
          </p:cNvSpPr>
          <p:nvPr>
            <p:ph type="body" idx="1"/>
          </p:nvPr>
        </p:nvSpPr>
        <p:spPr>
          <a:xfrm>
            <a:off x="381000" y="1371600"/>
            <a:ext cx="8153400" cy="4953000"/>
          </a:xfrm>
        </p:spPr>
        <p:txBody>
          <a:bodyPr/>
          <a:lstStyle/>
          <a:p>
            <a:pPr eaLnBrk="1" hangingPunct="1">
              <a:lnSpc>
                <a:spcPct val="110000"/>
              </a:lnSpc>
              <a:spcAft>
                <a:spcPct val="20000"/>
              </a:spcAft>
            </a:pPr>
            <a:r>
              <a:rPr lang="en-US" smtClean="0"/>
              <a:t>DO NOT stop breastfeeding on the affected side, empty the breast</a:t>
            </a:r>
          </a:p>
          <a:p>
            <a:pPr eaLnBrk="1" hangingPunct="1">
              <a:lnSpc>
                <a:spcPct val="110000"/>
              </a:lnSpc>
              <a:spcAft>
                <a:spcPct val="20000"/>
              </a:spcAft>
            </a:pPr>
            <a:r>
              <a:rPr lang="en-US" smtClean="0"/>
              <a:t>If mild, symptoms occur for less than 24 hours and </a:t>
            </a:r>
            <a:br>
              <a:rPr lang="en-US" smtClean="0"/>
            </a:br>
            <a:r>
              <a:rPr lang="en-US" smtClean="0"/>
              <a:t>may attempt to resolve with frequent nursing or pumping and supportive measures including bed rest, fluids, analgesics</a:t>
            </a:r>
          </a:p>
          <a:p>
            <a:pPr eaLnBrk="1" hangingPunct="1">
              <a:lnSpc>
                <a:spcPct val="110000"/>
              </a:lnSpc>
              <a:spcAft>
                <a:spcPct val="20000"/>
              </a:spcAft>
            </a:pPr>
            <a:r>
              <a:rPr lang="en-US" smtClean="0"/>
              <a:t>Antibiotic options include dicloxicillin 500 mg po qid; cephalexin 500 mg po qid, or clindamycin 300 mg po qid for 10 to 14 days</a:t>
            </a:r>
          </a:p>
          <a:p>
            <a:pPr eaLnBrk="1" hangingPunct="1">
              <a:lnSpc>
                <a:spcPct val="110000"/>
              </a:lnSpc>
              <a:spcAft>
                <a:spcPct val="20000"/>
              </a:spcAft>
            </a:pPr>
            <a:r>
              <a:rPr lang="en-US" smtClean="0"/>
              <a:t>Observe carefully for signs of abscess formation</a:t>
            </a:r>
            <a:endParaRPr lang="en-US" sz="2400" smtClean="0"/>
          </a:p>
          <a:p>
            <a:pPr lvl="1" eaLnBrk="1" hangingPunct="1">
              <a:buFontTx/>
              <a:buNone/>
            </a:pPr>
            <a:endParaRPr lang="en-US" sz="2900" smtClean="0">
              <a:ea typeface="ＭＳ Ｐゴシック" pitchFamily="77" charset="-128"/>
            </a:endParaRPr>
          </a:p>
        </p:txBody>
      </p:sp>
      <p:sp>
        <p:nvSpPr>
          <p:cNvPr id="78852" name="Text Box 4"/>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a:t>
            </a:r>
            <a:r>
              <a:rPr lang="en-US" sz="1000">
                <a:latin typeface="Calibri" pitchFamily="77" charset="0"/>
              </a:rPr>
              <a:t>1, 20, 39</a:t>
            </a:r>
            <a:r>
              <a:rPr lang="en-US" sz="1000"/>
              <a:t>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457200" y="274638"/>
            <a:ext cx="8229600" cy="1152525"/>
          </a:xfrm>
        </p:spPr>
        <p:txBody>
          <a:bodyPr/>
          <a:lstStyle/>
          <a:p>
            <a:pPr eaLnBrk="1" hangingPunct="1"/>
            <a:r>
              <a:rPr lang="en-US" smtClean="0"/>
              <a:t>Breast Abscess</a:t>
            </a:r>
          </a:p>
        </p:txBody>
      </p:sp>
      <p:sp>
        <p:nvSpPr>
          <p:cNvPr id="80899" name="Rectangle 3"/>
          <p:cNvSpPr>
            <a:spLocks noGrp="1" noChangeArrowheads="1"/>
          </p:cNvSpPr>
          <p:nvPr>
            <p:ph type="body" idx="1"/>
          </p:nvPr>
        </p:nvSpPr>
        <p:spPr>
          <a:xfrm>
            <a:off x="381000" y="1600200"/>
            <a:ext cx="8229600" cy="4114800"/>
          </a:xfrm>
        </p:spPr>
        <p:txBody>
          <a:bodyPr/>
          <a:lstStyle/>
          <a:p>
            <a:pPr eaLnBrk="1" hangingPunct="1">
              <a:lnSpc>
                <a:spcPct val="110000"/>
              </a:lnSpc>
              <a:spcAft>
                <a:spcPct val="30000"/>
              </a:spcAft>
            </a:pPr>
            <a:r>
              <a:rPr lang="en-US" smtClean="0"/>
              <a:t>~3% of mastitis cases develop into an abscess</a:t>
            </a:r>
            <a:endParaRPr lang="en-US" b="1" smtClean="0">
              <a:latin typeface="Times New Roman" pitchFamily="77" charset="0"/>
            </a:endParaRPr>
          </a:p>
          <a:p>
            <a:pPr eaLnBrk="1" hangingPunct="1">
              <a:lnSpc>
                <a:spcPct val="110000"/>
              </a:lnSpc>
              <a:spcAft>
                <a:spcPct val="30000"/>
              </a:spcAft>
            </a:pPr>
            <a:r>
              <a:rPr lang="en-US" smtClean="0"/>
              <a:t>P.E. — tender, hard breast mass, fluctuant, erythematous</a:t>
            </a:r>
          </a:p>
          <a:p>
            <a:pPr eaLnBrk="1" hangingPunct="1">
              <a:lnSpc>
                <a:spcPct val="110000"/>
              </a:lnSpc>
              <a:spcAft>
                <a:spcPct val="30000"/>
              </a:spcAft>
            </a:pPr>
            <a:r>
              <a:rPr lang="en-US" smtClean="0"/>
              <a:t>Incision and drainage, antibiotics, analgesia, frequent emptying</a:t>
            </a:r>
          </a:p>
          <a:p>
            <a:pPr eaLnBrk="1" hangingPunct="1">
              <a:lnSpc>
                <a:spcPct val="110000"/>
              </a:lnSpc>
              <a:spcAft>
                <a:spcPct val="30000"/>
              </a:spcAft>
            </a:pPr>
            <a:r>
              <a:rPr lang="en-US" smtClean="0"/>
              <a:t>Alternative — needle aspiration every other day until pus no longer accumulates. Recommended as first line</a:t>
            </a:r>
          </a:p>
          <a:p>
            <a:pPr eaLnBrk="1" hangingPunct="1">
              <a:lnSpc>
                <a:spcPct val="110000"/>
              </a:lnSpc>
              <a:spcAft>
                <a:spcPct val="30000"/>
              </a:spcAft>
            </a:pPr>
            <a:r>
              <a:rPr lang="en-US" smtClean="0"/>
              <a:t>Culture fluid from abscess</a:t>
            </a:r>
          </a:p>
          <a:p>
            <a:pPr eaLnBrk="1" hangingPunct="1"/>
            <a:endParaRPr lang="en-US" smtClean="0"/>
          </a:p>
        </p:txBody>
      </p:sp>
      <p:sp>
        <p:nvSpPr>
          <p:cNvPr id="80900" name="Text Box 4"/>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a:t>
            </a:r>
            <a:r>
              <a:rPr lang="en-US" sz="1000">
                <a:latin typeface="Calibri" pitchFamily="77" charset="0"/>
              </a:rPr>
              <a:t>4</a:t>
            </a:r>
            <a:r>
              <a:rPr lang="en-US" sz="1000"/>
              <a:t>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p:txBody>
          <a:bodyPr/>
          <a:lstStyle/>
          <a:p>
            <a:pPr eaLnBrk="1" hangingPunct="1"/>
            <a:r>
              <a:rPr lang="en-US" sz="2600" smtClean="0"/>
              <a:t>Methicillin Resistant Staph Aureus and Breast Abscess in Lactating Women</a:t>
            </a:r>
            <a:endParaRPr lang="en-US" sz="3200" smtClean="0"/>
          </a:p>
        </p:txBody>
      </p:sp>
      <p:sp>
        <p:nvSpPr>
          <p:cNvPr id="82947" name="Rectangle 4"/>
          <p:cNvSpPr>
            <a:spLocks noGrp="1"/>
          </p:cNvSpPr>
          <p:nvPr>
            <p:ph type="body" idx="4294967295"/>
          </p:nvPr>
        </p:nvSpPr>
        <p:spPr>
          <a:xfrm>
            <a:off x="381000" y="1736725"/>
            <a:ext cx="8153400" cy="4740275"/>
          </a:xfrm>
        </p:spPr>
        <p:txBody>
          <a:bodyPr/>
          <a:lstStyle/>
          <a:p>
            <a:pPr eaLnBrk="1" hangingPunct="1">
              <a:lnSpc>
                <a:spcPct val="110000"/>
              </a:lnSpc>
              <a:spcAft>
                <a:spcPct val="20000"/>
              </a:spcAft>
            </a:pPr>
            <a:r>
              <a:rPr lang="en-US" smtClean="0"/>
              <a:t>Incidence of mastitis and breast abscess from community acquired MRSA appears to be increasing with up to 50% in some studies</a:t>
            </a:r>
          </a:p>
          <a:p>
            <a:pPr eaLnBrk="1" hangingPunct="1">
              <a:lnSpc>
                <a:spcPct val="110000"/>
              </a:lnSpc>
              <a:spcAft>
                <a:spcPct val="20000"/>
              </a:spcAft>
            </a:pPr>
            <a:r>
              <a:rPr lang="en-US" smtClean="0"/>
              <a:t>&gt; 95% are community not hospital acquired MRSA</a:t>
            </a:r>
          </a:p>
          <a:p>
            <a:pPr eaLnBrk="1" hangingPunct="1">
              <a:lnSpc>
                <a:spcPct val="110000"/>
              </a:lnSpc>
              <a:spcAft>
                <a:spcPct val="20000"/>
              </a:spcAft>
            </a:pPr>
            <a:r>
              <a:rPr lang="en-US" smtClean="0"/>
              <a:t>Most seem to resolve even when given antibiotic that community acquired MRSA is resistant to</a:t>
            </a:r>
          </a:p>
          <a:p>
            <a:pPr eaLnBrk="1" hangingPunct="1">
              <a:lnSpc>
                <a:spcPct val="110000"/>
              </a:lnSpc>
              <a:spcAft>
                <a:spcPct val="20000"/>
              </a:spcAft>
            </a:pPr>
            <a:r>
              <a:rPr lang="en-US" smtClean="0"/>
              <a:t>Draining breast by manual pumping and/or  breastfeeding for mastitis or incision and drainage of abscess may be most important part of treatment</a:t>
            </a:r>
            <a:endParaRPr lang="en-US" sz="2800" smtClean="0"/>
          </a:p>
        </p:txBody>
      </p:sp>
      <p:sp>
        <p:nvSpPr>
          <p:cNvPr id="82948" name="Text Box 5"/>
          <p:cNvSpPr txBox="1">
            <a:spLocks noChangeArrowheads="1"/>
          </p:cNvSpPr>
          <p:nvPr/>
        </p:nvSpPr>
        <p:spPr bwMode="auto">
          <a:xfrm>
            <a:off x="381000" y="6248400"/>
            <a:ext cx="2667000" cy="244475"/>
          </a:xfrm>
          <a:prstGeom prst="rect">
            <a:avLst/>
          </a:prstGeom>
          <a:noFill/>
          <a:ln w="9525">
            <a:noFill/>
            <a:miter lim="800000"/>
            <a:headEnd/>
            <a:tailEnd/>
          </a:ln>
        </p:spPr>
        <p:txBody>
          <a:bodyPr>
            <a:spAutoFit/>
          </a:bodyPr>
          <a:lstStyle/>
          <a:p>
            <a:pPr>
              <a:spcBef>
                <a:spcPct val="50000"/>
              </a:spcBef>
            </a:pPr>
            <a:r>
              <a:rPr lang="en-US" sz="1000"/>
              <a:t>Reference </a:t>
            </a:r>
            <a:r>
              <a:rPr lang="en-US" sz="1000">
                <a:latin typeface="Calibri" pitchFamily="77" charset="0"/>
              </a:rPr>
              <a:t>26, 31, 36, 40, 46</a:t>
            </a:r>
            <a:r>
              <a:rPr lang="en-US" sz="1000"/>
              <a:t>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457200" y="333375"/>
            <a:ext cx="8229600" cy="1050925"/>
          </a:xfrm>
        </p:spPr>
        <p:txBody>
          <a:bodyPr/>
          <a:lstStyle/>
          <a:p>
            <a:pPr eaLnBrk="1" hangingPunct="1"/>
            <a:r>
              <a:rPr lang="en-US" smtClean="0"/>
              <a:t>Nipple Candidal Infections</a:t>
            </a:r>
          </a:p>
        </p:txBody>
      </p:sp>
      <p:sp>
        <p:nvSpPr>
          <p:cNvPr id="84995" name="Rectangle 3"/>
          <p:cNvSpPr>
            <a:spLocks noGrp="1" noChangeArrowheads="1"/>
          </p:cNvSpPr>
          <p:nvPr>
            <p:ph type="body" idx="1"/>
          </p:nvPr>
        </p:nvSpPr>
        <p:spPr>
          <a:xfrm>
            <a:off x="381000" y="1600200"/>
            <a:ext cx="8229600" cy="3886200"/>
          </a:xfrm>
        </p:spPr>
        <p:txBody>
          <a:bodyPr/>
          <a:lstStyle/>
          <a:p>
            <a:pPr eaLnBrk="1" hangingPunct="1"/>
            <a:r>
              <a:rPr lang="en-US" smtClean="0"/>
              <a:t>Not uncommon, but often misdiagnosed</a:t>
            </a:r>
          </a:p>
          <a:p>
            <a:pPr eaLnBrk="1" hangingPunct="1"/>
            <a:r>
              <a:rPr lang="en-US" smtClean="0"/>
              <a:t>Nonspecific signs and symptoms</a:t>
            </a:r>
          </a:p>
          <a:p>
            <a:pPr lvl="1" eaLnBrk="1" hangingPunct="1"/>
            <a:r>
              <a:rPr lang="en-US" smtClean="0">
                <a:ea typeface="ＭＳ Ｐゴシック" pitchFamily="77" charset="-128"/>
              </a:rPr>
              <a:t>Nipple pain, itching, or burning sensation or shooting breast pains that radiate back towards the chest wall (possibly ductal candidal infection; may persist or worsen after feeding is complete and breast is drained)</a:t>
            </a:r>
          </a:p>
          <a:p>
            <a:pPr lvl="1" eaLnBrk="1" hangingPunct="1"/>
            <a:r>
              <a:rPr lang="en-US" smtClean="0">
                <a:ea typeface="ＭＳ Ｐゴシック" pitchFamily="77" charset="-128"/>
              </a:rPr>
              <a:t>Nipple and areola may appear erythematous or shiny or have white patches</a:t>
            </a:r>
          </a:p>
          <a:p>
            <a:pPr lvl="1" eaLnBrk="1" hangingPunct="1"/>
            <a:r>
              <a:rPr lang="en-US" smtClean="0">
                <a:ea typeface="ＭＳ Ｐゴシック" pitchFamily="77" charset="-128"/>
              </a:rPr>
              <a:t>There could be NO external signs</a:t>
            </a:r>
          </a:p>
        </p:txBody>
      </p:sp>
      <p:sp>
        <p:nvSpPr>
          <p:cNvPr id="84996" name="Text Box 5"/>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a:t>
            </a:r>
            <a:r>
              <a:rPr lang="en-US" sz="1000">
                <a:latin typeface="Calibri" pitchFamily="77" charset="0"/>
              </a:rPr>
              <a:t>38</a:t>
            </a:r>
            <a:r>
              <a:rPr lang="en-US" sz="1000"/>
              <a:t>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457200" y="366713"/>
            <a:ext cx="8229600" cy="1004887"/>
          </a:xfrm>
        </p:spPr>
        <p:txBody>
          <a:bodyPr/>
          <a:lstStyle/>
          <a:p>
            <a:pPr eaLnBrk="1" hangingPunct="1"/>
            <a:r>
              <a:rPr lang="en-US" smtClean="0"/>
              <a:t>Causes of Nipple Candida</a:t>
            </a:r>
          </a:p>
        </p:txBody>
      </p:sp>
      <p:sp>
        <p:nvSpPr>
          <p:cNvPr id="87043" name="Rectangle 3"/>
          <p:cNvSpPr>
            <a:spLocks noGrp="1" noChangeArrowheads="1"/>
          </p:cNvSpPr>
          <p:nvPr>
            <p:ph type="body" idx="1"/>
          </p:nvPr>
        </p:nvSpPr>
        <p:spPr>
          <a:xfrm>
            <a:off x="381000" y="1752600"/>
            <a:ext cx="8229600" cy="4525963"/>
          </a:xfrm>
        </p:spPr>
        <p:txBody>
          <a:bodyPr/>
          <a:lstStyle/>
          <a:p>
            <a:pPr eaLnBrk="1" hangingPunct="1"/>
            <a:r>
              <a:rPr lang="en-US" smtClean="0"/>
              <a:t>Predisposed factors</a:t>
            </a:r>
          </a:p>
          <a:p>
            <a:pPr lvl="1" eaLnBrk="1" hangingPunct="1"/>
            <a:r>
              <a:rPr lang="en-US" smtClean="0">
                <a:ea typeface="ＭＳ Ｐゴシック" pitchFamily="77" charset="-128"/>
              </a:rPr>
              <a:t>Diabetes</a:t>
            </a:r>
          </a:p>
          <a:p>
            <a:pPr lvl="1" eaLnBrk="1" hangingPunct="1"/>
            <a:r>
              <a:rPr lang="en-US" smtClean="0">
                <a:ea typeface="ＭＳ Ｐゴシック" pitchFamily="77" charset="-128"/>
              </a:rPr>
              <a:t>Steroid use</a:t>
            </a:r>
          </a:p>
          <a:p>
            <a:pPr lvl="1" eaLnBrk="1" hangingPunct="1"/>
            <a:r>
              <a:rPr lang="en-US" smtClean="0">
                <a:ea typeface="ＭＳ Ｐゴシック" pitchFamily="77" charset="-128"/>
              </a:rPr>
              <a:t>Immune deficiency</a:t>
            </a:r>
          </a:p>
          <a:p>
            <a:pPr lvl="1" eaLnBrk="1" hangingPunct="1"/>
            <a:r>
              <a:rPr lang="en-US" smtClean="0">
                <a:ea typeface="ＭＳ Ｐゴシック" pitchFamily="77" charset="-128"/>
              </a:rPr>
              <a:t>Antibiotic use</a:t>
            </a:r>
          </a:p>
          <a:p>
            <a:pPr lvl="1" eaLnBrk="1" hangingPunct="1"/>
            <a:r>
              <a:rPr lang="en-US" smtClean="0">
                <a:ea typeface="ＭＳ Ｐゴシック" pitchFamily="77" charset="-128"/>
              </a:rPr>
              <a:t>Nipple trauma</a:t>
            </a:r>
          </a:p>
          <a:p>
            <a:pPr lvl="1" eaLnBrk="1" hangingPunct="1"/>
            <a:r>
              <a:rPr lang="en-US" smtClean="0">
                <a:ea typeface="ＭＳ Ｐゴシック" pitchFamily="77" charset="-128"/>
              </a:rPr>
              <a:t>Use of plastic-line breast pads that trap moisture</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p:cNvSpPr>
          <p:nvPr>
            <p:ph type="title"/>
          </p:nvPr>
        </p:nvSpPr>
        <p:spPr>
          <a:xfrm>
            <a:off x="457200" y="533400"/>
            <a:ext cx="8229600" cy="1123950"/>
          </a:xfrm>
        </p:spPr>
        <p:txBody>
          <a:bodyPr/>
          <a:lstStyle/>
          <a:p>
            <a:pPr eaLnBrk="1" hangingPunct="1"/>
            <a:r>
              <a:rPr lang="en-US" smtClean="0"/>
              <a:t>Treatment of Candidal Nipple Infections — General</a:t>
            </a:r>
          </a:p>
        </p:txBody>
      </p:sp>
      <p:sp>
        <p:nvSpPr>
          <p:cNvPr id="88067" name="Rectangle 3"/>
          <p:cNvSpPr>
            <a:spLocks noGrp="1"/>
          </p:cNvSpPr>
          <p:nvPr>
            <p:ph type="body" idx="1"/>
          </p:nvPr>
        </p:nvSpPr>
        <p:spPr>
          <a:xfrm>
            <a:off x="381000" y="1524000"/>
            <a:ext cx="8686800" cy="4724400"/>
          </a:xfrm>
        </p:spPr>
        <p:txBody>
          <a:bodyPr/>
          <a:lstStyle/>
          <a:p>
            <a:pPr eaLnBrk="1" hangingPunct="1"/>
            <a:r>
              <a:rPr lang="en-US" sz="2100" smtClean="0"/>
              <a:t>Difficult to prove that Candida is the causative organism in all situations (milk or skin cultures are not helpful and should not be performed routinely)</a:t>
            </a:r>
          </a:p>
          <a:p>
            <a:pPr eaLnBrk="1" hangingPunct="1"/>
            <a:r>
              <a:rPr lang="en-US" sz="2100" smtClean="0"/>
              <a:t>Infant usually has thrush when mother has candidal infection</a:t>
            </a:r>
          </a:p>
          <a:p>
            <a:pPr eaLnBrk="1" hangingPunct="1"/>
            <a:r>
              <a:rPr lang="en-US" sz="2100" smtClean="0"/>
              <a:t>Treat mother and infant simultaneously (the mother’s partner may also need to be treated in some instances)</a:t>
            </a:r>
          </a:p>
          <a:p>
            <a:pPr eaLnBrk="1" hangingPunct="1"/>
            <a:r>
              <a:rPr lang="en-US" sz="2100" smtClean="0"/>
              <a:t>Sterilize objects that contact breast or infants mouth: pumping supplies, bottles, and pacifiers</a:t>
            </a:r>
          </a:p>
          <a:p>
            <a:pPr eaLnBrk="1" hangingPunct="1"/>
            <a:r>
              <a:rPr lang="en-US" sz="2100" smtClean="0"/>
              <a:t>Maternal treatment: nystatin suspension/ cream or clotrimazole  applied after each nursing. No need to wash off before feeds</a:t>
            </a:r>
          </a:p>
          <a:p>
            <a:pPr eaLnBrk="1" hangingPunct="1"/>
            <a:r>
              <a:rPr lang="en-US" sz="2100" smtClean="0"/>
              <a:t>Infant: nystatin (100,000 u/ml) 1 cc po qid inside mouth to breast after each nursing</a:t>
            </a:r>
            <a:endParaRPr lang="en-US" sz="2000" smtClean="0"/>
          </a:p>
        </p:txBody>
      </p:sp>
      <p:sp>
        <p:nvSpPr>
          <p:cNvPr id="88068" name="Text Box 5"/>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a:t>
            </a:r>
            <a:r>
              <a:rPr lang="en-US" sz="1000">
                <a:latin typeface="Calibri" pitchFamily="77" charset="0"/>
              </a:rPr>
              <a:t>10</a:t>
            </a:r>
            <a:r>
              <a:rPr lang="en-US" sz="1000"/>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457200" y="228600"/>
            <a:ext cx="8229600" cy="1262063"/>
          </a:xfrm>
        </p:spPr>
        <p:txBody>
          <a:bodyPr/>
          <a:lstStyle/>
          <a:p>
            <a:pPr eaLnBrk="1" hangingPunct="1"/>
            <a:r>
              <a:rPr lang="en-US" smtClean="0"/>
              <a:t>Assessment of Newborn Oral Cavity</a:t>
            </a:r>
            <a:endParaRPr lang="en-US" sz="2100" smtClean="0"/>
          </a:p>
        </p:txBody>
      </p:sp>
      <p:sp>
        <p:nvSpPr>
          <p:cNvPr id="21507" name="Rectangle 3"/>
          <p:cNvSpPr>
            <a:spLocks noGrp="1" noChangeArrowheads="1"/>
          </p:cNvSpPr>
          <p:nvPr>
            <p:ph type="body" idx="4294967295"/>
          </p:nvPr>
        </p:nvSpPr>
        <p:spPr>
          <a:xfrm>
            <a:off x="381000" y="1676400"/>
            <a:ext cx="8696325" cy="4525963"/>
          </a:xfrm>
        </p:spPr>
        <p:txBody>
          <a:bodyPr/>
          <a:lstStyle/>
          <a:p>
            <a:pPr eaLnBrk="1" hangingPunct="1">
              <a:lnSpc>
                <a:spcPct val="105000"/>
              </a:lnSpc>
              <a:spcAft>
                <a:spcPct val="20000"/>
              </a:spcAft>
            </a:pPr>
            <a:r>
              <a:rPr lang="en-US" smtClean="0"/>
              <a:t>Palpation for hard and soft palate defects</a:t>
            </a:r>
          </a:p>
          <a:p>
            <a:pPr eaLnBrk="1" hangingPunct="1">
              <a:lnSpc>
                <a:spcPct val="105000"/>
              </a:lnSpc>
              <a:spcAft>
                <a:spcPct val="20000"/>
              </a:spcAft>
            </a:pPr>
            <a:r>
              <a:rPr lang="en-US" smtClean="0"/>
              <a:t>Visual of gingivae, sublingual areas including</a:t>
            </a:r>
          </a:p>
          <a:p>
            <a:pPr lvl="1" eaLnBrk="1" hangingPunct="1">
              <a:spcAft>
                <a:spcPct val="20000"/>
              </a:spcAft>
            </a:pPr>
            <a:r>
              <a:rPr lang="en-US" smtClean="0">
                <a:ea typeface="ＭＳ Ｐゴシック" pitchFamily="77" charset="-128"/>
              </a:rPr>
              <a:t>Attachment of sublingual frenulum</a:t>
            </a:r>
          </a:p>
          <a:p>
            <a:pPr lvl="1" eaLnBrk="1" hangingPunct="1">
              <a:spcAft>
                <a:spcPct val="20000"/>
              </a:spcAft>
            </a:pPr>
            <a:r>
              <a:rPr lang="en-US" smtClean="0">
                <a:ea typeface="ＭＳ Ｐゴシック" pitchFamily="77" charset="-128"/>
              </a:rPr>
              <a:t>Movement and elasticity of tongue</a:t>
            </a:r>
            <a:endParaRPr lang="en-US" sz="2000" smtClean="0">
              <a:ea typeface="ＭＳ Ｐゴシック" pitchFamily="77" charset="-128"/>
            </a:endParaRPr>
          </a:p>
          <a:p>
            <a:pPr eaLnBrk="1" hangingPunct="1">
              <a:lnSpc>
                <a:spcPct val="105000"/>
              </a:lnSpc>
              <a:spcAft>
                <a:spcPct val="20000"/>
              </a:spcAft>
            </a:pPr>
            <a:r>
              <a:rPr lang="en-US" smtClean="0"/>
              <a:t>Gloved finger in baby’s mouth assesses function </a:t>
            </a:r>
          </a:p>
          <a:p>
            <a:pPr lvl="1" eaLnBrk="1" hangingPunct="1">
              <a:lnSpc>
                <a:spcPct val="105000"/>
              </a:lnSpc>
              <a:spcAft>
                <a:spcPct val="20000"/>
              </a:spcAft>
            </a:pPr>
            <a:r>
              <a:rPr lang="en-US" smtClean="0">
                <a:ea typeface="ＭＳ Ｐゴシック" pitchFamily="77" charset="-128"/>
              </a:rPr>
              <a:t>Nail bed placed at lower gum ridge to </a:t>
            </a:r>
            <a:br>
              <a:rPr lang="en-US" smtClean="0">
                <a:ea typeface="ＭＳ Ｐゴシック" pitchFamily="77" charset="-128"/>
              </a:rPr>
            </a:br>
            <a:r>
              <a:rPr lang="en-US" smtClean="0">
                <a:ea typeface="ＭＳ Ｐゴシック" pitchFamily="77" charset="-128"/>
              </a:rPr>
              <a:t>assess excursion</a:t>
            </a:r>
          </a:p>
          <a:p>
            <a:pPr eaLnBrk="1" hangingPunct="1">
              <a:lnSpc>
                <a:spcPct val="105000"/>
              </a:lnSpc>
              <a:spcAft>
                <a:spcPct val="20000"/>
              </a:spcAft>
            </a:pPr>
            <a:r>
              <a:rPr lang="en-US" smtClean="0"/>
              <a:t>Rule out inability to compress milk ducts</a:t>
            </a:r>
            <a:endParaRPr lang="en-US" sz="200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457200" y="533400"/>
            <a:ext cx="8229600" cy="1114425"/>
          </a:xfrm>
        </p:spPr>
        <p:txBody>
          <a:bodyPr/>
          <a:lstStyle/>
          <a:p>
            <a:pPr eaLnBrk="1" hangingPunct="1"/>
            <a:r>
              <a:rPr lang="en-US" smtClean="0"/>
              <a:t>Treatment of Candidal Nipple Infections — Other Options</a:t>
            </a:r>
            <a:endParaRPr lang="en-US" sz="4000" smtClean="0"/>
          </a:p>
        </p:txBody>
      </p:sp>
      <p:sp>
        <p:nvSpPr>
          <p:cNvPr id="90115" name="Rectangle 3"/>
          <p:cNvSpPr>
            <a:spLocks noGrp="1" noChangeArrowheads="1"/>
          </p:cNvSpPr>
          <p:nvPr>
            <p:ph type="body" idx="1"/>
          </p:nvPr>
        </p:nvSpPr>
        <p:spPr>
          <a:xfrm>
            <a:off x="381000" y="2057400"/>
            <a:ext cx="7696200" cy="4525963"/>
          </a:xfrm>
        </p:spPr>
        <p:txBody>
          <a:bodyPr/>
          <a:lstStyle/>
          <a:p>
            <a:pPr eaLnBrk="1" hangingPunct="1">
              <a:spcAft>
                <a:spcPct val="30000"/>
              </a:spcAft>
            </a:pPr>
            <a:r>
              <a:rPr lang="en-US" smtClean="0"/>
              <a:t>Gentian Violet — a topical treatment option that uses 0.25%–1% gentian violet swabbed on the affected areas for up to 3 days</a:t>
            </a:r>
          </a:p>
          <a:p>
            <a:pPr eaLnBrk="1" hangingPunct="1">
              <a:spcAft>
                <a:spcPct val="30000"/>
              </a:spcAft>
            </a:pPr>
            <a:r>
              <a:rPr lang="en-US" smtClean="0"/>
              <a:t>Oral fluconazole — may be prescribed if nipples are not significantly better after several days of topical treatment, or in cases of reoccurrence</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p:cNvSpPr>
          <p:nvPr>
            <p:ph type="title"/>
          </p:nvPr>
        </p:nvSpPr>
        <p:spPr>
          <a:xfrm>
            <a:off x="457200" y="533400"/>
            <a:ext cx="8305800" cy="1114425"/>
          </a:xfrm>
        </p:spPr>
        <p:txBody>
          <a:bodyPr/>
          <a:lstStyle/>
          <a:p>
            <a:pPr eaLnBrk="1" hangingPunct="1"/>
            <a:r>
              <a:rPr lang="en-US" smtClean="0"/>
              <a:t>Correlation Between Breast Symptoms and Candida in Breast Milk Cultures</a:t>
            </a:r>
            <a:endParaRPr lang="en-US" sz="4200" smtClean="0"/>
          </a:p>
        </p:txBody>
      </p:sp>
      <p:sp>
        <p:nvSpPr>
          <p:cNvPr id="92163" name="Rectangle 3"/>
          <p:cNvSpPr>
            <a:spLocks noGrp="1"/>
          </p:cNvSpPr>
          <p:nvPr>
            <p:ph type="body" idx="1"/>
          </p:nvPr>
        </p:nvSpPr>
        <p:spPr>
          <a:xfrm>
            <a:off x="381000" y="1981200"/>
            <a:ext cx="7696200" cy="3429000"/>
          </a:xfrm>
        </p:spPr>
        <p:txBody>
          <a:bodyPr/>
          <a:lstStyle/>
          <a:p>
            <a:pPr eaLnBrk="1" hangingPunct="1">
              <a:lnSpc>
                <a:spcPct val="110000"/>
              </a:lnSpc>
              <a:spcAft>
                <a:spcPct val="30000"/>
              </a:spcAft>
            </a:pPr>
            <a:r>
              <a:rPr lang="en-US" smtClean="0"/>
              <a:t>&gt; 70% PPV for shiny skin of nipple areola with stabbing breast pain OR flaky skin of nipple/areola with breast pain</a:t>
            </a:r>
          </a:p>
          <a:p>
            <a:pPr eaLnBrk="1" hangingPunct="1">
              <a:lnSpc>
                <a:spcPct val="110000"/>
              </a:lnSpc>
              <a:spcAft>
                <a:spcPct val="30000"/>
              </a:spcAft>
            </a:pPr>
            <a:r>
              <a:rPr lang="en-US" smtClean="0"/>
              <a:t>&gt; 50% PPV with 2 of the 6 symptoms (sore nipples, burning nipple/areola, breast painful [nonstabbing],  breasts painful [stabbing], shiny skin, flaky skin)</a:t>
            </a:r>
          </a:p>
        </p:txBody>
      </p:sp>
      <p:sp>
        <p:nvSpPr>
          <p:cNvPr id="92164" name="Text Box 5"/>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a:t>
            </a:r>
            <a:r>
              <a:rPr lang="en-US" sz="1000">
                <a:latin typeface="Calibri" pitchFamily="77" charset="0"/>
              </a:rPr>
              <a:t>16, 21</a:t>
            </a:r>
            <a:r>
              <a:rPr lang="en-US" sz="1000"/>
              <a:t> </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p:cNvSpPr>
          <p:nvPr>
            <p:ph type="title"/>
          </p:nvPr>
        </p:nvSpPr>
        <p:spPr>
          <a:xfrm>
            <a:off x="457200" y="258763"/>
            <a:ext cx="8229600" cy="1189037"/>
          </a:xfrm>
        </p:spPr>
        <p:txBody>
          <a:bodyPr/>
          <a:lstStyle/>
          <a:p>
            <a:pPr eaLnBrk="1" hangingPunct="1"/>
            <a:r>
              <a:rPr lang="en-US" smtClean="0"/>
              <a:t>Ductal Yeast Infection</a:t>
            </a:r>
          </a:p>
        </p:txBody>
      </p:sp>
      <p:sp>
        <p:nvSpPr>
          <p:cNvPr id="94211" name="Rectangle 3"/>
          <p:cNvSpPr>
            <a:spLocks noGrp="1"/>
          </p:cNvSpPr>
          <p:nvPr>
            <p:ph type="body" idx="1"/>
          </p:nvPr>
        </p:nvSpPr>
        <p:spPr>
          <a:xfrm>
            <a:off x="381000" y="1752600"/>
            <a:ext cx="8229600" cy="3124200"/>
          </a:xfrm>
        </p:spPr>
        <p:txBody>
          <a:bodyPr/>
          <a:lstStyle/>
          <a:p>
            <a:pPr eaLnBrk="1" hangingPunct="1">
              <a:lnSpc>
                <a:spcPct val="110000"/>
              </a:lnSpc>
              <a:spcAft>
                <a:spcPct val="30000"/>
              </a:spcAft>
            </a:pPr>
            <a:r>
              <a:rPr lang="en-US" smtClean="0"/>
              <a:t>Lack objective findings on exam as nipple and skin may not be involved</a:t>
            </a:r>
          </a:p>
          <a:p>
            <a:pPr eaLnBrk="1" hangingPunct="1">
              <a:lnSpc>
                <a:spcPct val="110000"/>
              </a:lnSpc>
              <a:spcAft>
                <a:spcPct val="30000"/>
              </a:spcAft>
            </a:pPr>
            <a:r>
              <a:rPr lang="en-US" smtClean="0"/>
              <a:t>Lack reliable microbiologic tests</a:t>
            </a:r>
          </a:p>
          <a:p>
            <a:pPr eaLnBrk="1" hangingPunct="1">
              <a:lnSpc>
                <a:spcPct val="110000"/>
              </a:lnSpc>
              <a:spcAft>
                <a:spcPct val="30000"/>
              </a:spcAft>
            </a:pPr>
            <a:r>
              <a:rPr lang="en-US" smtClean="0"/>
              <a:t>Decision to treat based on deep burning/shooting breast pain without other causes</a:t>
            </a:r>
          </a:p>
          <a:p>
            <a:pPr eaLnBrk="1" hangingPunct="1">
              <a:lnSpc>
                <a:spcPct val="110000"/>
              </a:lnSpc>
              <a:spcAft>
                <a:spcPct val="30000"/>
              </a:spcAft>
            </a:pPr>
            <a:r>
              <a:rPr lang="en-US" smtClean="0"/>
              <a:t>Potential for overdiagnosis</a:t>
            </a:r>
          </a:p>
        </p:txBody>
      </p:sp>
      <p:sp>
        <p:nvSpPr>
          <p:cNvPr id="94212" name="Text Box 5"/>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a:t>
            </a:r>
            <a:r>
              <a:rPr lang="en-US" sz="1000">
                <a:latin typeface="Calibri" pitchFamily="77" charset="0"/>
              </a:rPr>
              <a:t>10, 45</a:t>
            </a:r>
            <a:r>
              <a:rPr lang="en-US" sz="1000"/>
              <a:t> </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p:cNvSpPr>
          <p:nvPr>
            <p:ph type="title"/>
          </p:nvPr>
        </p:nvSpPr>
        <p:spPr>
          <a:xfrm>
            <a:off x="457200" y="381000"/>
            <a:ext cx="8229600" cy="960438"/>
          </a:xfrm>
        </p:spPr>
        <p:txBody>
          <a:bodyPr/>
          <a:lstStyle/>
          <a:p>
            <a:pPr eaLnBrk="1" hangingPunct="1"/>
            <a:r>
              <a:rPr lang="en-US" smtClean="0"/>
              <a:t>Treatment of Ductal Yeast Infection</a:t>
            </a:r>
          </a:p>
        </p:txBody>
      </p:sp>
      <p:sp>
        <p:nvSpPr>
          <p:cNvPr id="96259" name="Rectangle 3"/>
          <p:cNvSpPr>
            <a:spLocks noGrp="1"/>
          </p:cNvSpPr>
          <p:nvPr>
            <p:ph type="body" idx="1"/>
          </p:nvPr>
        </p:nvSpPr>
        <p:spPr>
          <a:xfrm>
            <a:off x="381000" y="1905000"/>
            <a:ext cx="8229600" cy="3733800"/>
          </a:xfrm>
        </p:spPr>
        <p:txBody>
          <a:bodyPr/>
          <a:lstStyle/>
          <a:p>
            <a:pPr eaLnBrk="1" hangingPunct="1">
              <a:lnSpc>
                <a:spcPct val="110000"/>
              </a:lnSpc>
              <a:spcAft>
                <a:spcPct val="30000"/>
              </a:spcAft>
            </a:pPr>
            <a:r>
              <a:rPr lang="en-US" smtClean="0"/>
              <a:t>Will not respond to topical medicines</a:t>
            </a:r>
          </a:p>
          <a:p>
            <a:pPr eaLnBrk="1" hangingPunct="1">
              <a:lnSpc>
                <a:spcPct val="110000"/>
              </a:lnSpc>
              <a:spcAft>
                <a:spcPct val="30000"/>
              </a:spcAft>
            </a:pPr>
            <a:r>
              <a:rPr lang="en-US" smtClean="0"/>
              <a:t>Treatment is usually fluconazole 100–200 mg po qd for </a:t>
            </a:r>
            <a:br>
              <a:rPr lang="en-US" smtClean="0"/>
            </a:br>
            <a:r>
              <a:rPr lang="en-US" smtClean="0"/>
              <a:t>14–21 days, although not FDA approved for this indication</a:t>
            </a:r>
          </a:p>
          <a:p>
            <a:pPr eaLnBrk="1" hangingPunct="1">
              <a:lnSpc>
                <a:spcPct val="110000"/>
              </a:lnSpc>
              <a:spcAft>
                <a:spcPct val="30000"/>
              </a:spcAft>
            </a:pPr>
            <a:r>
              <a:rPr lang="en-US" smtClean="0"/>
              <a:t>Need studies of diagnostic criteria and effectiveness</a:t>
            </a:r>
          </a:p>
          <a:p>
            <a:pPr eaLnBrk="1" hangingPunct="1">
              <a:lnSpc>
                <a:spcPct val="110000"/>
              </a:lnSpc>
              <a:spcAft>
                <a:spcPct val="30000"/>
              </a:spcAft>
            </a:pPr>
            <a:r>
              <a:rPr lang="en-US" smtClean="0"/>
              <a:t>Need to treat infant with oral nystatin as well for thrush </a:t>
            </a:r>
            <a:br>
              <a:rPr lang="en-US" smtClean="0"/>
            </a:br>
            <a:r>
              <a:rPr lang="en-US" smtClean="0"/>
              <a:t>or colonization</a:t>
            </a:r>
            <a:endParaRPr lang="en-US" sz="2000" smtClean="0"/>
          </a:p>
          <a:p>
            <a:pPr eaLnBrk="1" hangingPunct="1"/>
            <a:endParaRPr lang="en-US" sz="200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1"/>
          <p:cNvSpPr>
            <a:spLocks noGrp="1"/>
          </p:cNvSpPr>
          <p:nvPr>
            <p:ph type="title"/>
          </p:nvPr>
        </p:nvSpPr>
        <p:spPr>
          <a:xfrm>
            <a:off x="457200" y="381000"/>
            <a:ext cx="8229600" cy="960438"/>
          </a:xfrm>
        </p:spPr>
        <p:txBody>
          <a:bodyPr/>
          <a:lstStyle/>
          <a:p>
            <a:pPr eaLnBrk="1" hangingPunct="1"/>
            <a:r>
              <a:rPr lang="en-US" smtClean="0"/>
              <a:t>Summary: Breastfeeding Problems</a:t>
            </a:r>
            <a:r>
              <a:rPr lang="en-US" sz="4000" smtClean="0"/>
              <a:t> </a:t>
            </a:r>
          </a:p>
        </p:txBody>
      </p:sp>
      <p:sp>
        <p:nvSpPr>
          <p:cNvPr id="98307" name="Content Placeholder 2"/>
          <p:cNvSpPr>
            <a:spLocks noGrp="1"/>
          </p:cNvSpPr>
          <p:nvPr>
            <p:ph idx="1"/>
          </p:nvPr>
        </p:nvSpPr>
        <p:spPr>
          <a:xfrm>
            <a:off x="381000" y="1600200"/>
            <a:ext cx="8229600" cy="4525963"/>
          </a:xfrm>
        </p:spPr>
        <p:txBody>
          <a:bodyPr/>
          <a:lstStyle/>
          <a:p>
            <a:pPr eaLnBrk="1" hangingPunct="1">
              <a:lnSpc>
                <a:spcPct val="110000"/>
              </a:lnSpc>
              <a:spcAft>
                <a:spcPct val="20000"/>
              </a:spcAft>
            </a:pPr>
            <a:r>
              <a:rPr lang="en-US" smtClean="0"/>
              <a:t>Problems are common and treatable</a:t>
            </a:r>
          </a:p>
          <a:p>
            <a:pPr eaLnBrk="1" hangingPunct="1">
              <a:lnSpc>
                <a:spcPct val="110000"/>
              </a:lnSpc>
              <a:spcAft>
                <a:spcPct val="20000"/>
              </a:spcAft>
            </a:pPr>
            <a:r>
              <a:rPr lang="en-US" smtClean="0"/>
              <a:t>Assess adequacy of suckle and milk production/transfer</a:t>
            </a:r>
          </a:p>
          <a:p>
            <a:pPr eaLnBrk="1" hangingPunct="1">
              <a:lnSpc>
                <a:spcPct val="110000"/>
              </a:lnSpc>
              <a:spcAft>
                <a:spcPct val="20000"/>
              </a:spcAft>
            </a:pPr>
            <a:r>
              <a:rPr lang="en-US" smtClean="0"/>
              <a:t>Neonatal jaundice and dehydration are associated with breastfeeding problems</a:t>
            </a:r>
          </a:p>
          <a:p>
            <a:pPr eaLnBrk="1" hangingPunct="1">
              <a:lnSpc>
                <a:spcPct val="110000"/>
              </a:lnSpc>
              <a:spcAft>
                <a:spcPct val="20000"/>
              </a:spcAft>
            </a:pPr>
            <a:r>
              <a:rPr lang="en-US" smtClean="0"/>
              <a:t>Treat engorgement and blocked nipples to prevent mastitis and abscesses</a:t>
            </a:r>
          </a:p>
          <a:p>
            <a:pPr eaLnBrk="1" hangingPunct="1">
              <a:lnSpc>
                <a:spcPct val="110000"/>
              </a:lnSpc>
              <a:spcAft>
                <a:spcPct val="20000"/>
              </a:spcAft>
            </a:pPr>
            <a:r>
              <a:rPr lang="en-US" smtClean="0"/>
              <a:t>Bacterial and candidal infections can adversely affect  breastfeeding</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US" smtClean="0"/>
              <a:t>References</a:t>
            </a:r>
          </a:p>
        </p:txBody>
      </p:sp>
      <p:sp>
        <p:nvSpPr>
          <p:cNvPr id="99331" name="Rectangle 3"/>
          <p:cNvSpPr>
            <a:spLocks noGrp="1" noChangeArrowheads="1"/>
          </p:cNvSpPr>
          <p:nvPr>
            <p:ph type="body" idx="1"/>
          </p:nvPr>
        </p:nvSpPr>
        <p:spPr>
          <a:xfrm>
            <a:off x="457200" y="1295400"/>
            <a:ext cx="8229600" cy="4953000"/>
          </a:xfrm>
        </p:spPr>
        <p:txBody>
          <a:bodyPr/>
          <a:lstStyle/>
          <a:p>
            <a:pPr marL="234950" indent="-234950">
              <a:lnSpc>
                <a:spcPct val="85000"/>
              </a:lnSpc>
              <a:buFontTx/>
              <a:buAutoNum type="arabicPeriod"/>
            </a:pPr>
            <a:r>
              <a:rPr lang="en-US" sz="1100" smtClean="0"/>
              <a:t>Academy of Breastfeeding Medicine Protocol Committee. ABM clinical protocol #4: mastitis. Revision, May 2008. </a:t>
            </a:r>
            <a:r>
              <a:rPr lang="en-US" sz="1100" i="1" smtClean="0"/>
              <a:t>Breastfeed Med. </a:t>
            </a:r>
            <a:r>
              <a:rPr lang="en-US" sz="1100" smtClean="0"/>
              <a:t>2008;3(3):177-180.</a:t>
            </a:r>
          </a:p>
          <a:p>
            <a:pPr marL="234950" indent="-234950">
              <a:lnSpc>
                <a:spcPct val="85000"/>
              </a:lnSpc>
              <a:buFontTx/>
              <a:buAutoNum type="arabicPeriod"/>
            </a:pPr>
            <a:r>
              <a:rPr lang="en-US" sz="1100" smtClean="0"/>
              <a:t>Alpay F, Sarici SU, Tosuncuk HD, Serdar MA, Inanc N, Gokcay E. The value of first-day bilirubin measurement in predicting the development of significant hyperbilirubinemia in healthy term newborns. </a:t>
            </a:r>
            <a:r>
              <a:rPr lang="en-US" sz="1100" i="1" smtClean="0"/>
              <a:t>Pediatrics. </a:t>
            </a:r>
            <a:r>
              <a:rPr lang="en-US" sz="1100" smtClean="0"/>
              <a:t>2000;106(2): e16.</a:t>
            </a:r>
          </a:p>
          <a:p>
            <a:pPr marL="234950" indent="-234950">
              <a:lnSpc>
                <a:spcPct val="85000"/>
              </a:lnSpc>
              <a:buFontTx/>
              <a:buAutoNum type="arabicPeriod"/>
            </a:pPr>
            <a:r>
              <a:rPr lang="en-US" sz="1100" smtClean="0"/>
              <a:t>American Academy of Pediatrics Subcommittee on Hyperbilirubinemia. Management of hyperbilirubinemia in the newborn infant 35 or more weeks of gestation. </a:t>
            </a:r>
            <a:r>
              <a:rPr lang="en-US" sz="1100" i="1" smtClean="0"/>
              <a:t>Pediatrics. </a:t>
            </a:r>
            <a:r>
              <a:rPr lang="en-US" sz="1100" smtClean="0"/>
              <a:t>2004;114(1):297-316.</a:t>
            </a:r>
          </a:p>
          <a:p>
            <a:pPr marL="234950" indent="-234950">
              <a:lnSpc>
                <a:spcPct val="85000"/>
              </a:lnSpc>
              <a:buFontTx/>
              <a:buAutoNum type="arabicPeriod"/>
            </a:pPr>
            <a:r>
              <a:rPr lang="en-US" sz="1100" smtClean="0"/>
              <a:t>Amir LH, Forster DA, Lumley J, McLachlan H. A descriptive study of mastitis in Australian breastfeeding women: incidence and determinants. </a:t>
            </a:r>
            <a:r>
              <a:rPr lang="en-US" sz="1100" i="1" smtClean="0"/>
              <a:t>BMC Public Health. </a:t>
            </a:r>
            <a:r>
              <a:rPr lang="en-US" sz="1100" smtClean="0"/>
              <a:t>2007;7:62.</a:t>
            </a:r>
          </a:p>
          <a:p>
            <a:pPr marL="234950" indent="-234950">
              <a:lnSpc>
                <a:spcPct val="85000"/>
              </a:lnSpc>
              <a:buFontTx/>
              <a:buAutoNum type="arabicPeriod"/>
            </a:pPr>
            <a:r>
              <a:rPr lang="en-US" sz="1100" smtClean="0"/>
              <a:t>Amir LH, James JP, Donath SM. Reliability of the hazelbaker assessment tool for lingual frenulum function. </a:t>
            </a:r>
            <a:r>
              <a:rPr lang="en-US" sz="1100" i="1" smtClean="0"/>
              <a:t>Int Breastfeed J. </a:t>
            </a:r>
            <a:r>
              <a:rPr lang="en-US" sz="1100" smtClean="0"/>
              <a:t>2006;1(1):3.</a:t>
            </a:r>
          </a:p>
          <a:p>
            <a:pPr marL="234950" indent="-234950">
              <a:lnSpc>
                <a:spcPct val="85000"/>
              </a:lnSpc>
              <a:buFontTx/>
              <a:buAutoNum type="arabicPeriod"/>
            </a:pPr>
            <a:r>
              <a:rPr lang="en-US" sz="1100" smtClean="0"/>
              <a:t>Andrews JI, Fleener DK, Messer SA, Hansen WF, Pfaller MA, Diekema DJ. The yeast connection: is Candida linked to breastfeeding associated pain? </a:t>
            </a:r>
            <a:r>
              <a:rPr lang="en-US" sz="1100" i="1" smtClean="0"/>
              <a:t>Am J Obstet Gynecol. </a:t>
            </a:r>
            <a:r>
              <a:rPr lang="en-US" sz="1100" smtClean="0"/>
              <a:t>2007;197(4):424.e1-e4.</a:t>
            </a:r>
          </a:p>
          <a:p>
            <a:pPr marL="234950" indent="-234950">
              <a:lnSpc>
                <a:spcPct val="85000"/>
              </a:lnSpc>
              <a:buFontTx/>
              <a:buAutoNum type="arabicPeriod"/>
            </a:pPr>
            <a:r>
              <a:rPr lang="en-US" sz="1100" smtClean="0"/>
              <a:t>Ballard JL, Auer CE, Khoury JC. Ankyloglossia: assessment, incidence, and effect of frenuloplasty on the breastfeeding dyad. </a:t>
            </a:r>
            <a:r>
              <a:rPr lang="en-US" sz="1100" i="1" smtClean="0"/>
              <a:t>Pediatrics. </a:t>
            </a:r>
            <a:r>
              <a:rPr lang="en-US" sz="1100" smtClean="0"/>
              <a:t>2002;110(5):e63.</a:t>
            </a:r>
          </a:p>
          <a:p>
            <a:pPr marL="234950" indent="-234950">
              <a:lnSpc>
                <a:spcPct val="85000"/>
              </a:lnSpc>
              <a:buFontTx/>
              <a:buAutoNum type="arabicPeriod"/>
            </a:pPr>
            <a:r>
              <a:rPr lang="en-US" sz="1100" smtClean="0"/>
              <a:t>Barbosa-Cesnik C, Schwartz K, Foxman B. Lactation mastitis. </a:t>
            </a:r>
            <a:r>
              <a:rPr lang="en-US" sz="1100" i="1" smtClean="0"/>
              <a:t>JAMA. </a:t>
            </a:r>
            <a:r>
              <a:rPr lang="en-US" sz="1100" smtClean="0"/>
              <a:t>2003;289(13):1609-1612.</a:t>
            </a:r>
          </a:p>
          <a:p>
            <a:pPr marL="234950" indent="-234950">
              <a:lnSpc>
                <a:spcPct val="85000"/>
              </a:lnSpc>
              <a:buFontTx/>
              <a:buAutoNum type="arabicPeriod"/>
            </a:pPr>
            <a:r>
              <a:rPr lang="en-US" sz="1100" smtClean="0"/>
              <a:t>Betzold CM. Galactagogues. </a:t>
            </a:r>
            <a:r>
              <a:rPr lang="en-US" sz="1100" i="1" smtClean="0"/>
              <a:t>J Midwifery Womens Health. </a:t>
            </a:r>
            <a:r>
              <a:rPr lang="en-US" sz="1100" smtClean="0"/>
              <a:t>2004;49(2):151-154.</a:t>
            </a:r>
          </a:p>
          <a:p>
            <a:pPr marL="234950" indent="-234950">
              <a:lnSpc>
                <a:spcPct val="85000"/>
              </a:lnSpc>
              <a:buFontTx/>
              <a:buAutoNum type="arabicPeriod"/>
            </a:pPr>
            <a:r>
              <a:rPr lang="en-US" sz="1100" smtClean="0"/>
              <a:t>Betzold CM. An update on the recognition and management of lactational breast inflammation. </a:t>
            </a:r>
            <a:r>
              <a:rPr lang="en-US" sz="1100" i="1" smtClean="0"/>
              <a:t>J Midwifery Womens Health. </a:t>
            </a:r>
            <a:r>
              <a:rPr lang="en-US" sz="1100" smtClean="0"/>
              <a:t>2007;52(6):595-605.</a:t>
            </a:r>
          </a:p>
          <a:p>
            <a:pPr marL="234950" indent="-234950">
              <a:lnSpc>
                <a:spcPct val="85000"/>
              </a:lnSpc>
              <a:buFontTx/>
              <a:buAutoNum type="arabicPeriod"/>
            </a:pPr>
            <a:r>
              <a:rPr lang="en-US" sz="1100" smtClean="0"/>
              <a:t>Betzold CM, Hoover KL, Snyder CL. Delayed lactogenesis II: a comparison of four cases. </a:t>
            </a:r>
            <a:r>
              <a:rPr lang="en-US" sz="1100" i="1" smtClean="0"/>
              <a:t>J Midwifery Womens Health. </a:t>
            </a:r>
            <a:r>
              <a:rPr lang="en-US" sz="1100" smtClean="0"/>
              <a:t>2004;49(2):132-137.</a:t>
            </a:r>
          </a:p>
          <a:p>
            <a:pPr marL="234950" indent="-234950">
              <a:lnSpc>
                <a:spcPct val="85000"/>
              </a:lnSpc>
              <a:buFontTx/>
              <a:buAutoNum type="arabicPeriod"/>
            </a:pPr>
            <a:r>
              <a:rPr lang="en-US" sz="1100" smtClean="0"/>
              <a:t>Bhutani VK, Johnson L. Kernicterus in late preterm infants cared for as term healthy infants. </a:t>
            </a:r>
            <a:r>
              <a:rPr lang="en-US" sz="1100" i="1" smtClean="0"/>
              <a:t>Semin Perinatol. </a:t>
            </a:r>
            <a:r>
              <a:rPr lang="en-US" sz="1100" smtClean="0"/>
              <a:t>2006;30(2):89-97.</a:t>
            </a:r>
          </a:p>
          <a:p>
            <a:pPr marL="234950" indent="-234950">
              <a:lnSpc>
                <a:spcPct val="85000"/>
              </a:lnSpc>
              <a:buFontTx/>
              <a:buAutoNum type="arabicPeriod"/>
            </a:pPr>
            <a:r>
              <a:rPr lang="en-US" sz="1100" smtClean="0"/>
              <a:t>Bhutani VK, Johnson L, Sivieri EM. Predictive ability of a predischarge hour-specific serum bilirubin for subsequent significant hyperbilirubinemia in healthy term and near-term newborns. </a:t>
            </a:r>
            <a:r>
              <a:rPr lang="en-US" sz="1100" i="1" smtClean="0"/>
              <a:t>Pediatrics. </a:t>
            </a:r>
            <a:r>
              <a:rPr lang="en-US" sz="1100" smtClean="0"/>
              <a:t>1999;103(1):6-14.</a:t>
            </a:r>
          </a:p>
          <a:p>
            <a:pPr marL="234950" indent="-234950">
              <a:lnSpc>
                <a:spcPct val="85000"/>
              </a:lnSpc>
              <a:buFontTx/>
              <a:buAutoNum type="arabicPeriod"/>
            </a:pPr>
            <a:r>
              <a:rPr lang="en-US" sz="1100" smtClean="0"/>
              <a:t>Bishop J. Is domperidone safe for breastfeeding mothers? </a:t>
            </a:r>
            <a:r>
              <a:rPr lang="en-US" sz="1100" i="1" smtClean="0"/>
              <a:t>J Midwifery Womens Health. </a:t>
            </a:r>
            <a:r>
              <a:rPr lang="en-US" sz="1100" smtClean="0"/>
              <a:t>2004;49(5):461.</a:t>
            </a:r>
          </a:p>
          <a:p>
            <a:pPr marL="234950" indent="-234950">
              <a:lnSpc>
                <a:spcPct val="85000"/>
              </a:lnSpc>
              <a:buFontTx/>
              <a:buAutoNum type="arabicPeriod"/>
            </a:pPr>
            <a:r>
              <a:rPr lang="en-US" sz="1100" smtClean="0"/>
              <a:t>Cadwell K. Maternal and Infant Assessment for Breastfeeding and Human Lactation: A Guide for the Practitioner, 2nd ed. Sudbury, MA: Jones and Bartlett Publishers; 2006. </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r>
              <a:rPr lang="en-US" smtClean="0"/>
              <a:t>References </a:t>
            </a:r>
          </a:p>
        </p:txBody>
      </p:sp>
      <p:sp>
        <p:nvSpPr>
          <p:cNvPr id="100355" name="Rectangle 3"/>
          <p:cNvSpPr>
            <a:spLocks noGrp="1" noChangeArrowheads="1"/>
          </p:cNvSpPr>
          <p:nvPr>
            <p:ph type="body" idx="1"/>
          </p:nvPr>
        </p:nvSpPr>
        <p:spPr>
          <a:xfrm>
            <a:off x="457200" y="1296988"/>
            <a:ext cx="8229600" cy="5029200"/>
          </a:xfrm>
        </p:spPr>
        <p:txBody>
          <a:bodyPr/>
          <a:lstStyle/>
          <a:p>
            <a:pPr marL="234950" indent="-234950">
              <a:lnSpc>
                <a:spcPct val="80000"/>
              </a:lnSpc>
              <a:buFontTx/>
              <a:buAutoNum type="arabicPeriod" startAt="16"/>
            </a:pPr>
            <a:r>
              <a:rPr lang="en-US" sz="1100" smtClean="0"/>
              <a:t>Caglar MK, Ozer I, Altugan FS. Risk factors for excess weight loss and hypernatremia in exclusively breast-fed infants. </a:t>
            </a:r>
            <a:r>
              <a:rPr lang="en-US" sz="1100" i="1" smtClean="0"/>
              <a:t>Braz J Med Biol Res. </a:t>
            </a:r>
            <a:r>
              <a:rPr lang="en-US" sz="1100" smtClean="0"/>
              <a:t>2006;39(4):539-544.</a:t>
            </a:r>
          </a:p>
          <a:p>
            <a:pPr marL="234950" indent="-234950">
              <a:lnSpc>
                <a:spcPct val="80000"/>
              </a:lnSpc>
              <a:buFontTx/>
              <a:buAutoNum type="arabicPeriod" startAt="16"/>
            </a:pPr>
            <a:r>
              <a:rPr lang="en-US" sz="1100" smtClean="0"/>
              <a:t>Chou SC, Palmer RH, Ezhuthachan S, et al. Management of hyperbilirubinemia in newborns: measuring performance by using a benchmarking model. </a:t>
            </a:r>
            <a:r>
              <a:rPr lang="en-US" sz="1100" i="1" smtClean="0"/>
              <a:t>Pediatrics. </a:t>
            </a:r>
            <a:r>
              <a:rPr lang="en-US" sz="1100" smtClean="0"/>
              <a:t>2003;112(6 Pt 1):1264-1273.</a:t>
            </a:r>
          </a:p>
          <a:p>
            <a:pPr marL="234950" indent="-234950">
              <a:lnSpc>
                <a:spcPct val="80000"/>
              </a:lnSpc>
              <a:buFontTx/>
              <a:buAutoNum type="arabicPeriod" startAt="16"/>
            </a:pPr>
            <a:r>
              <a:rPr lang="en-US" sz="1100" smtClean="0"/>
              <a:t>da Silva OP, Knoppert DC, Angelini MM, Forret PA. Effect of domperidone on milk production in mothers of premature newborns: a randomized, double-blind, placebo-controlled trial. </a:t>
            </a:r>
            <a:r>
              <a:rPr lang="en-US" sz="1100" i="1" smtClean="0"/>
              <a:t>CMAJ. </a:t>
            </a:r>
            <a:r>
              <a:rPr lang="en-US" sz="1100" smtClean="0"/>
              <a:t>2001;164(1):17-21.</a:t>
            </a:r>
          </a:p>
          <a:p>
            <a:pPr marL="234950" indent="-234950">
              <a:lnSpc>
                <a:spcPct val="80000"/>
              </a:lnSpc>
              <a:buFontTx/>
              <a:buAutoNum type="arabicPeriod" startAt="16"/>
            </a:pPr>
            <a:r>
              <a:rPr lang="en-US" sz="1100" smtClean="0"/>
              <a:t>Dancey A, Khan M, Dawson J, Peart F. Gigantomastia--a classification and review of the literature. </a:t>
            </a:r>
            <a:r>
              <a:rPr lang="en-US" sz="1100" i="1" smtClean="0"/>
              <a:t>J Plast Reconstr Aesthet Surg. </a:t>
            </a:r>
            <a:r>
              <a:rPr lang="en-US" sz="1100" smtClean="0"/>
              <a:t>2008;61(5):493-502.</a:t>
            </a:r>
          </a:p>
          <a:p>
            <a:pPr marL="234950" indent="-234950">
              <a:lnSpc>
                <a:spcPct val="80000"/>
              </a:lnSpc>
              <a:buFontTx/>
              <a:buAutoNum type="arabicPeriod" startAt="16"/>
            </a:pPr>
            <a:r>
              <a:rPr lang="en-US" sz="1100" smtClean="0"/>
              <a:t>Foxman B, D'Arcy H, Gillespie B, Bobo JK, Schwartz K. Lactation mastitis: occurrence and medical management among 946 breastfeeding women in the United States. </a:t>
            </a:r>
            <a:r>
              <a:rPr lang="en-US" sz="1100" i="1" smtClean="0"/>
              <a:t>Am J Epidemiol. </a:t>
            </a:r>
            <a:r>
              <a:rPr lang="en-US" sz="1100" smtClean="0"/>
              <a:t>2002;155(2):103-114.</a:t>
            </a:r>
          </a:p>
          <a:p>
            <a:pPr marL="234950" indent="-234950">
              <a:lnSpc>
                <a:spcPct val="80000"/>
              </a:lnSpc>
              <a:buFontTx/>
              <a:buAutoNum type="arabicPeriod" startAt="16"/>
            </a:pPr>
            <a:r>
              <a:rPr lang="en-US" sz="1100" smtClean="0"/>
              <a:t>Francis-Morrill J, Heinig MJ, Pappagianis D, Dewey KG. Diagnostic value of signs and symptoms of mammary candidosis among lactating women. </a:t>
            </a:r>
            <a:r>
              <a:rPr lang="en-US" sz="1100" i="1" smtClean="0"/>
              <a:t>J Hum Lact. </a:t>
            </a:r>
            <a:r>
              <a:rPr lang="en-US" sz="1100" smtClean="0"/>
              <a:t>Aug 2004;20(3):288-299. </a:t>
            </a:r>
          </a:p>
          <a:p>
            <a:pPr marL="234950" indent="-234950">
              <a:lnSpc>
                <a:spcPct val="80000"/>
              </a:lnSpc>
              <a:buFontTx/>
              <a:buAutoNum type="arabicPeriod" startAt="16"/>
            </a:pPr>
            <a:r>
              <a:rPr lang="en-US" sz="1100" smtClean="0"/>
              <a:t>Gabay MP. Galactogogues: medications that induce lactation. </a:t>
            </a:r>
            <a:r>
              <a:rPr lang="en-US" sz="1100" i="1" smtClean="0"/>
              <a:t>J Hum Lact. </a:t>
            </a:r>
            <a:r>
              <a:rPr lang="en-US" sz="1100" smtClean="0"/>
              <a:t>2002;18(3):274-279.</a:t>
            </a:r>
          </a:p>
          <a:p>
            <a:pPr marL="234950" indent="-234950">
              <a:lnSpc>
                <a:spcPct val="80000"/>
              </a:lnSpc>
              <a:buFontTx/>
              <a:buAutoNum type="arabicPeriod" startAt="16"/>
            </a:pPr>
            <a:r>
              <a:rPr lang="en-US" sz="1100" smtClean="0"/>
              <a:t>Geddes DT, Langton DB, Gollow I, Jacobs LA, Hartmann PE, Simmer K. Frenulotomy for breastfeeding infants with ankyloglossia: effect on milk removal and sucking mechanism as imaged by ultrasound. </a:t>
            </a:r>
            <a:r>
              <a:rPr lang="en-US" sz="1100" i="1" smtClean="0"/>
              <a:t>Pediatrics. </a:t>
            </a:r>
            <a:r>
              <a:rPr lang="en-US" sz="1100" smtClean="0"/>
              <a:t>2008;122(1):e188-e194.</a:t>
            </a:r>
          </a:p>
          <a:p>
            <a:pPr marL="234950" indent="-234950">
              <a:lnSpc>
                <a:spcPct val="80000"/>
              </a:lnSpc>
              <a:buFontTx/>
              <a:buAutoNum type="arabicPeriod" startAt="16"/>
            </a:pPr>
            <a:r>
              <a:rPr lang="en-US" sz="1100" smtClean="0"/>
              <a:t>Hurst NM. Recognizing and treating delayed or failed lactogenesis II. </a:t>
            </a:r>
            <a:r>
              <a:rPr lang="en-US" sz="1100" i="1" smtClean="0"/>
              <a:t>J Midwifery Womens Health. </a:t>
            </a:r>
            <a:r>
              <a:rPr lang="en-US" sz="1100" smtClean="0"/>
              <a:t>2007;52(6):588-594.</a:t>
            </a:r>
          </a:p>
          <a:p>
            <a:pPr marL="234950" indent="-234950">
              <a:lnSpc>
                <a:spcPct val="80000"/>
              </a:lnSpc>
              <a:buFontTx/>
              <a:buAutoNum type="arabicPeriod" startAt="16"/>
            </a:pPr>
            <a:r>
              <a:rPr lang="en-US" sz="1100" smtClean="0"/>
              <a:t>Kauppila A, Arvela P, Koivisto M, Kiniven S, Ylikorkala O, Pelkonen O. Metoclopramide and breast feeding: transfer into milk and the newborn. </a:t>
            </a:r>
            <a:r>
              <a:rPr lang="en-US" sz="1100" i="1" smtClean="0"/>
              <a:t>Eur J Clin Pharmacol</a:t>
            </a:r>
            <a:r>
              <a:rPr lang="en-US" sz="1100" smtClean="0"/>
              <a:t> 1983;25(6):819-823.</a:t>
            </a:r>
          </a:p>
          <a:p>
            <a:pPr marL="234950" indent="-234950">
              <a:lnSpc>
                <a:spcPct val="80000"/>
              </a:lnSpc>
              <a:buFontTx/>
              <a:buAutoNum type="arabicPeriod" startAt="16"/>
            </a:pPr>
            <a:r>
              <a:rPr lang="en-US" sz="1100" smtClean="0"/>
              <a:t>Kriebs JM. Methicillin-resistant Staphylococcus aureus infection in the obstetric setting. </a:t>
            </a:r>
            <a:r>
              <a:rPr lang="en-US" sz="1100" i="1" smtClean="0"/>
              <a:t>J Midwifery Womens Health. </a:t>
            </a:r>
            <a:r>
              <a:rPr lang="en-US" sz="1100" smtClean="0"/>
              <a:t>2008;53(3):247-250.</a:t>
            </a:r>
          </a:p>
          <a:p>
            <a:pPr marL="234950" indent="-234950">
              <a:lnSpc>
                <a:spcPct val="80000"/>
              </a:lnSpc>
              <a:buFontTx/>
              <a:buAutoNum type="arabicPeriod" startAt="16"/>
            </a:pPr>
            <a:r>
              <a:rPr lang="en-US" sz="1100" smtClean="0"/>
              <a:t>Lawrence RA, Lawrence RM. </a:t>
            </a:r>
            <a:r>
              <a:rPr lang="en-US" sz="1100" i="1" smtClean="0"/>
              <a:t>Breastfeeding: A Guide for the Medical Profession</a:t>
            </a:r>
            <a:r>
              <a:rPr lang="en-US" sz="1100" smtClean="0"/>
              <a:t>. 6th ed. Philadelphia, PA: Mosby, Inc.; 2005:46, 436-437, 538-540, 607.</a:t>
            </a:r>
          </a:p>
          <a:p>
            <a:pPr marL="234950" indent="-234950">
              <a:lnSpc>
                <a:spcPct val="80000"/>
              </a:lnSpc>
              <a:buFontTx/>
              <a:buAutoNum type="arabicPeriod" startAt="16"/>
            </a:pPr>
            <a:r>
              <a:rPr lang="en-US" sz="1100" smtClean="0"/>
              <a:t>Lawrence RA. Mastitis while breastfeeding: old theories and new evidence. </a:t>
            </a:r>
            <a:r>
              <a:rPr lang="en-US" sz="1100" i="1" smtClean="0"/>
              <a:t>Am J Epidemiol. </a:t>
            </a:r>
            <a:r>
              <a:rPr lang="en-US" sz="1100" smtClean="0"/>
              <a:t>2002;155(2):115-116.</a:t>
            </a:r>
          </a:p>
          <a:p>
            <a:pPr marL="234950" indent="-234950">
              <a:lnSpc>
                <a:spcPct val="80000"/>
              </a:lnSpc>
              <a:buFontTx/>
              <a:buAutoNum type="arabicPeriod" startAt="16"/>
            </a:pPr>
            <a:r>
              <a:rPr lang="en-US" sz="1100" smtClean="0"/>
              <a:t>Macdonald, PD, Ross, SR, Grant, L, Young, D. Neonatal weight loss in breast and formula fed infants. Arch Dis Child Fetal Neonatal Ed 2003;88(6):F472–F476 </a:t>
            </a:r>
          </a:p>
          <a:p>
            <a:pPr marL="234950" indent="-234950">
              <a:lnSpc>
                <a:spcPct val="80000"/>
              </a:lnSpc>
              <a:buFontTx/>
              <a:buAutoNum type="arabicPeriod" startAt="16"/>
            </a:pPr>
            <a:r>
              <a:rPr lang="en-US" sz="1100" smtClean="0"/>
              <a:t>Moazzez A, Kelso RL, Towfigh S, Sohn H, Berne TV, Mason RJ. Breast abscess bacteriologic features in the era of community-acquired methicillin-resistant Staphylococcus aureus epidemics. </a:t>
            </a:r>
            <a:r>
              <a:rPr lang="en-US" sz="1100" i="1" smtClean="0"/>
              <a:t>Arch Surg. </a:t>
            </a:r>
            <a:r>
              <a:rPr lang="en-US" sz="1100" smtClean="0"/>
              <a:t>2007;142(9):881-884.</a:t>
            </a:r>
            <a:endParaRPr lang="en-US" sz="100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r>
              <a:rPr lang="en-US" smtClean="0"/>
              <a:t>References</a:t>
            </a:r>
          </a:p>
        </p:txBody>
      </p:sp>
      <p:sp>
        <p:nvSpPr>
          <p:cNvPr id="101379" name="Rectangle 3"/>
          <p:cNvSpPr>
            <a:spLocks noGrp="1" noChangeArrowheads="1"/>
          </p:cNvSpPr>
          <p:nvPr>
            <p:ph type="body" idx="1"/>
          </p:nvPr>
        </p:nvSpPr>
        <p:spPr>
          <a:xfrm>
            <a:off x="444500" y="1333500"/>
            <a:ext cx="8229600" cy="5486400"/>
          </a:xfrm>
        </p:spPr>
        <p:txBody>
          <a:bodyPr/>
          <a:lstStyle/>
          <a:p>
            <a:pPr marL="234950" indent="-234950">
              <a:lnSpc>
                <a:spcPct val="80000"/>
              </a:lnSpc>
              <a:buFontTx/>
              <a:buAutoNum type="arabicPeriod" startAt="31"/>
            </a:pPr>
            <a:r>
              <a:rPr lang="en-US" sz="1100" smtClean="0"/>
              <a:t>Mohrbacher N, Stock J. The Breastfeeding Answer Book. Rev. ed.  Schaumburg, IL: La Leche League International; 1997. </a:t>
            </a:r>
          </a:p>
          <a:p>
            <a:pPr marL="234950" indent="-234950">
              <a:lnSpc>
                <a:spcPct val="80000"/>
              </a:lnSpc>
              <a:buFontTx/>
              <a:buAutoNum type="arabicPeriod" startAt="31"/>
            </a:pPr>
            <a:r>
              <a:rPr lang="en-US" sz="1100" smtClean="0"/>
              <a:t>Morton J. Salty milk-- when to worry. West J Med. 1995;163(5):164:488-489. </a:t>
            </a:r>
          </a:p>
          <a:p>
            <a:pPr marL="234950" indent="-234950">
              <a:lnSpc>
                <a:spcPct val="80000"/>
              </a:lnSpc>
              <a:buFontTx/>
              <a:buAutoNum type="arabicPeriod" startAt="31"/>
            </a:pPr>
            <a:r>
              <a:rPr lang="en-US" sz="1100" smtClean="0"/>
              <a:t>Neifert MR. Prevention of breastfeeding tragedies. </a:t>
            </a:r>
            <a:r>
              <a:rPr lang="en-US" sz="1100" i="1" smtClean="0"/>
              <a:t>Pediatr Clin North Am. </a:t>
            </a:r>
            <a:r>
              <a:rPr lang="en-US" sz="1100" smtClean="0"/>
              <a:t>2001;48(2):273-297.</a:t>
            </a:r>
          </a:p>
          <a:p>
            <a:pPr marL="234950" indent="-234950">
              <a:lnSpc>
                <a:spcPct val="80000"/>
              </a:lnSpc>
              <a:buFontTx/>
              <a:buAutoNum type="arabicPeriod" startAt="31"/>
            </a:pPr>
            <a:r>
              <a:rPr lang="en-US" sz="1100" smtClean="0"/>
              <a:t>Neville MC, Morton J. Physiology and endocrine changes underlying human lactogenesis II. </a:t>
            </a:r>
            <a:r>
              <a:rPr lang="en-US" sz="1100" i="1" smtClean="0"/>
              <a:t>J Nutr. </a:t>
            </a:r>
            <a:r>
              <a:rPr lang="en-US" sz="1100" smtClean="0"/>
              <a:t>2001;131(11):3005S-3008S.</a:t>
            </a:r>
          </a:p>
          <a:p>
            <a:pPr marL="234950" indent="-234950">
              <a:lnSpc>
                <a:spcPct val="80000"/>
              </a:lnSpc>
              <a:buFontTx/>
              <a:buAutoNum type="arabicPeriod" startAt="31"/>
            </a:pPr>
            <a:r>
              <a:rPr lang="en-US" sz="1100" smtClean="0"/>
              <a:t>Neville MC, Morton J, Umemura S. Lactogenesis. The transition from pregnancy to lactation. </a:t>
            </a:r>
            <a:r>
              <a:rPr lang="en-US" sz="1100" i="1" smtClean="0"/>
              <a:t>Pediatr Clin North Am. </a:t>
            </a:r>
            <a:r>
              <a:rPr lang="en-US" sz="1100" smtClean="0"/>
              <a:t>Feb 2001;48(1):35-52.</a:t>
            </a:r>
          </a:p>
          <a:p>
            <a:pPr marL="234950" indent="-234950">
              <a:lnSpc>
                <a:spcPct val="80000"/>
              </a:lnSpc>
              <a:buFontTx/>
              <a:buAutoNum type="arabicPeriod" startAt="31"/>
            </a:pPr>
            <a:r>
              <a:rPr lang="en-US" sz="1100" smtClean="0"/>
              <a:t>Reddy P, Qi C, Zembower T, Noskin GA, Bolon M. Postpartum mastitis and community-acquired methicillin-resistant Staphylococcus aureus. </a:t>
            </a:r>
            <a:r>
              <a:rPr lang="en-US" sz="1100" i="1" smtClean="0"/>
              <a:t>Emerg Infect Dis. </a:t>
            </a:r>
            <a:r>
              <a:rPr lang="en-US" sz="1100" smtClean="0"/>
              <a:t>2007;13(2):298-301.</a:t>
            </a:r>
          </a:p>
          <a:p>
            <a:pPr marL="234950" indent="-234950">
              <a:lnSpc>
                <a:spcPct val="80000"/>
              </a:lnSpc>
              <a:buFontTx/>
              <a:buAutoNum type="arabicPeriod" startAt="31"/>
            </a:pPr>
            <a:r>
              <a:rPr lang="en-US" sz="1100" smtClean="0"/>
              <a:t>Scanlon KS, Alexander MP, Serdula MK, Davis MK, Bowman BA. Assessment of infant feeding: the validity of measuring milk intake. Nutr Rev. 2002; 60(8):235-251</a:t>
            </a:r>
          </a:p>
          <a:p>
            <a:pPr marL="234950" indent="-234950">
              <a:lnSpc>
                <a:spcPct val="80000"/>
              </a:lnSpc>
              <a:buFontTx/>
              <a:buAutoNum type="arabicPeriod" startAt="31"/>
            </a:pPr>
            <a:r>
              <a:rPr lang="en-US" sz="1100" smtClean="0"/>
              <a:t>Schanler RJ, Dooley S. Breastfeeding Handbook for Physicians. Elk Grove Village, IL: American Academy of Pediatrics, Washington, DC: American College of Obstetricians and Gynecologists; 2006.</a:t>
            </a:r>
          </a:p>
          <a:p>
            <a:pPr marL="234950" indent="-234950">
              <a:lnSpc>
                <a:spcPct val="80000"/>
              </a:lnSpc>
              <a:buFontTx/>
              <a:buAutoNum type="arabicPeriod" startAt="31"/>
            </a:pPr>
            <a:r>
              <a:rPr lang="en-US" sz="1100" smtClean="0"/>
              <a:t>Spencer JP. Management of mastitis in breastfeeding women. </a:t>
            </a:r>
            <a:r>
              <a:rPr lang="en-US" sz="1100" i="1" smtClean="0"/>
              <a:t>Am Fam Physician. </a:t>
            </a:r>
            <a:r>
              <a:rPr lang="en-US" sz="1100" smtClean="0"/>
              <a:t>2008;78(6):727-731.</a:t>
            </a:r>
          </a:p>
          <a:p>
            <a:pPr marL="234950" indent="-234950">
              <a:lnSpc>
                <a:spcPct val="80000"/>
              </a:lnSpc>
              <a:buFontTx/>
              <a:buAutoNum type="arabicPeriod" startAt="31"/>
            </a:pPr>
            <a:r>
              <a:rPr lang="en-US" sz="1100" smtClean="0"/>
              <a:t>Stafford I, Hernandez J, Laibl V, Sheffield J, Roberts S, Wendel G, Jr. Community-acquired methicillin-resistant Staphylococcus aureus among patients with puerperal mastitis requiring hospitalization. </a:t>
            </a:r>
            <a:r>
              <a:rPr lang="en-US" sz="1100" i="1" smtClean="0"/>
              <a:t>Obstet Gynecol. </a:t>
            </a:r>
            <a:r>
              <a:rPr lang="en-US" sz="1100" smtClean="0"/>
              <a:t>2008;112(3):533-537.</a:t>
            </a:r>
          </a:p>
          <a:p>
            <a:pPr marL="234950" indent="-234950">
              <a:lnSpc>
                <a:spcPct val="80000"/>
              </a:lnSpc>
              <a:buFontTx/>
              <a:buAutoNum type="arabicPeriod" startAt="31"/>
            </a:pPr>
            <a:r>
              <a:rPr lang="en-US" sz="1100" smtClean="0"/>
              <a:t>The Academy of Breastfeeding Medicine. Protocol #9: Use of Galactogogues in Initiating or Augmenting Maternal Milk Supply. 2004. http://www.bfmed.org/ace-files/protocol/prot9galactogoguesEnglish.pdf. Accessed October 13, 2008.</a:t>
            </a:r>
          </a:p>
          <a:p>
            <a:pPr marL="234950" indent="-234950">
              <a:lnSpc>
                <a:spcPct val="80000"/>
              </a:lnSpc>
              <a:buFontTx/>
              <a:buAutoNum type="arabicPeriod" startAt="31"/>
            </a:pPr>
            <a:r>
              <a:rPr lang="en-US" sz="1100" smtClean="0"/>
              <a:t>Unal S, Arhan E, Kara N, Uncu N, Aliefendioglu D. Breast-feeding-associated hypernatremia: retrospective analysis of 169 term newborns. </a:t>
            </a:r>
            <a:r>
              <a:rPr lang="en-US" sz="1100" i="1" smtClean="0"/>
              <a:t>Pediatr Int. </a:t>
            </a:r>
            <a:r>
              <a:rPr lang="en-US" sz="1100" smtClean="0"/>
              <a:t>2008;50(1):29-34.</a:t>
            </a:r>
          </a:p>
          <a:p>
            <a:pPr marL="234950" indent="-234950">
              <a:lnSpc>
                <a:spcPct val="80000"/>
              </a:lnSpc>
              <a:buFontTx/>
              <a:buAutoNum type="arabicPeriod" startAt="31"/>
            </a:pPr>
            <a:r>
              <a:rPr lang="en-US" sz="1100" smtClean="0"/>
              <a:t>van Veldhuizen-Staas CG. Overabundant milk supply: an alternative way to intervene by full drainage and block feeding. </a:t>
            </a:r>
            <a:r>
              <a:rPr lang="en-US" sz="1100" i="1" smtClean="0"/>
              <a:t>Int Breastfeed J. </a:t>
            </a:r>
            <a:r>
              <a:rPr lang="en-US" sz="1100" smtClean="0"/>
              <a:t>2007;2:11.</a:t>
            </a:r>
          </a:p>
          <a:p>
            <a:pPr marL="234950" indent="-234950">
              <a:lnSpc>
                <a:spcPct val="80000"/>
              </a:lnSpc>
              <a:buFontTx/>
              <a:buAutoNum type="arabicPeriod" startAt="31"/>
            </a:pPr>
            <a:r>
              <a:rPr lang="en-US" sz="1100" smtClean="0"/>
              <a:t>Vogel, A, Hutchinson, B, Mitchell, E, Mastitis in the first year postpartum. Birth. 1999;26(4)218-225. </a:t>
            </a:r>
          </a:p>
          <a:p>
            <a:pPr marL="234950" indent="-234950">
              <a:lnSpc>
                <a:spcPct val="80000"/>
              </a:lnSpc>
              <a:buFontTx/>
              <a:buAutoNum type="arabicPeriod" startAt="31"/>
            </a:pPr>
            <a:r>
              <a:rPr lang="en-US" sz="1100" smtClean="0"/>
              <a:t>Wiener S. Diagnosis and management of Candida of the nipple and breast. </a:t>
            </a:r>
            <a:r>
              <a:rPr lang="en-US" sz="1100" i="1" smtClean="0"/>
              <a:t>J Midwifery Womens Health. </a:t>
            </a:r>
            <a:r>
              <a:rPr lang="en-US" sz="1100" smtClean="0"/>
              <a:t>2006;51(2):125-128.</a:t>
            </a:r>
          </a:p>
          <a:p>
            <a:pPr marL="234950" indent="-234950">
              <a:lnSpc>
                <a:spcPct val="80000"/>
              </a:lnSpc>
              <a:buFontTx/>
              <a:buAutoNum type="arabicPeriod" startAt="31"/>
            </a:pPr>
            <a:r>
              <a:rPr lang="en-US" sz="1100" smtClean="0"/>
              <a:t>Wilson-Clay B. Case report of methicillin-resistant Staphylococcus aureus (MRSA) mastitis with abscess formation in a breastfeeding woman. </a:t>
            </a:r>
            <a:r>
              <a:rPr lang="en-US" sz="1100" i="1" smtClean="0"/>
              <a:t>J Hum Lact. </a:t>
            </a:r>
            <a:r>
              <a:rPr lang="en-US" sz="1100" smtClean="0"/>
              <a:t>2008;24(3):326-329.</a:t>
            </a:r>
            <a:endParaRPr lang="en-US" sz="10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a:xfrm>
            <a:off x="457200" y="228600"/>
            <a:ext cx="8229600" cy="1252538"/>
          </a:xfrm>
        </p:spPr>
        <p:txBody>
          <a:bodyPr/>
          <a:lstStyle/>
          <a:p>
            <a:pPr eaLnBrk="1" hangingPunct="1"/>
            <a:r>
              <a:rPr lang="en-US" smtClean="0"/>
              <a:t>Assessment of Breasts</a:t>
            </a:r>
          </a:p>
        </p:txBody>
      </p:sp>
      <p:sp>
        <p:nvSpPr>
          <p:cNvPr id="23555" name="Rectangle 3"/>
          <p:cNvSpPr>
            <a:spLocks noGrp="1" noChangeArrowheads="1"/>
          </p:cNvSpPr>
          <p:nvPr>
            <p:ph type="body" idx="4294967295"/>
          </p:nvPr>
        </p:nvSpPr>
        <p:spPr>
          <a:xfrm>
            <a:off x="381000" y="1295400"/>
            <a:ext cx="8534400" cy="4525963"/>
          </a:xfrm>
        </p:spPr>
        <p:txBody>
          <a:bodyPr/>
          <a:lstStyle/>
          <a:p>
            <a:pPr eaLnBrk="1" hangingPunct="1">
              <a:lnSpc>
                <a:spcPct val="105000"/>
              </a:lnSpc>
              <a:spcAft>
                <a:spcPct val="20000"/>
              </a:spcAft>
            </a:pPr>
            <a:r>
              <a:rPr lang="en-US" smtClean="0"/>
              <a:t>Breasts should be assessed during a prenatal visit </a:t>
            </a:r>
            <a:br>
              <a:rPr lang="en-US" smtClean="0"/>
            </a:br>
            <a:r>
              <a:rPr lang="en-US" smtClean="0"/>
              <a:t>to prepare the mother for any issues that may arise due </a:t>
            </a:r>
            <a:br>
              <a:rPr lang="en-US" smtClean="0"/>
            </a:br>
            <a:r>
              <a:rPr lang="en-US" smtClean="0"/>
              <a:t>to breast anatomy</a:t>
            </a:r>
          </a:p>
          <a:p>
            <a:pPr eaLnBrk="1" hangingPunct="1">
              <a:lnSpc>
                <a:spcPct val="105000"/>
              </a:lnSpc>
              <a:spcAft>
                <a:spcPct val="20000"/>
              </a:spcAft>
            </a:pPr>
            <a:r>
              <a:rPr lang="en-US" smtClean="0"/>
              <a:t>Rule out uncommon breast abnormalities</a:t>
            </a:r>
          </a:p>
          <a:p>
            <a:pPr lvl="1" eaLnBrk="1" hangingPunct="1">
              <a:lnSpc>
                <a:spcPct val="105000"/>
              </a:lnSpc>
              <a:spcAft>
                <a:spcPct val="10000"/>
              </a:spcAft>
            </a:pPr>
            <a:r>
              <a:rPr lang="en-US" smtClean="0">
                <a:ea typeface="ＭＳ Ｐゴシック" pitchFamily="77" charset="-128"/>
              </a:rPr>
              <a:t>Breast enlargement/reduction surgery</a:t>
            </a:r>
          </a:p>
          <a:p>
            <a:pPr lvl="1" eaLnBrk="1" hangingPunct="1">
              <a:lnSpc>
                <a:spcPct val="105000"/>
              </a:lnSpc>
              <a:spcAft>
                <a:spcPct val="10000"/>
              </a:spcAft>
            </a:pPr>
            <a:r>
              <a:rPr lang="en-US" smtClean="0">
                <a:ea typeface="ＭＳ Ｐゴシック" pitchFamily="77" charset="-128"/>
              </a:rPr>
              <a:t>Breast hypoplasia: tubular breasts, unilateral hypoplasia</a:t>
            </a:r>
          </a:p>
          <a:p>
            <a:pPr lvl="1" eaLnBrk="1" hangingPunct="1">
              <a:lnSpc>
                <a:spcPct val="105000"/>
              </a:lnSpc>
              <a:spcAft>
                <a:spcPct val="10000"/>
              </a:spcAft>
            </a:pPr>
            <a:r>
              <a:rPr lang="en-US" smtClean="0">
                <a:ea typeface="ＭＳ Ｐゴシック" pitchFamily="77" charset="-128"/>
              </a:rPr>
              <a:t>Gigantomastia</a:t>
            </a:r>
            <a:endParaRPr lang="en-US" sz="2600" smtClean="0">
              <a:ea typeface="ＭＳ Ｐゴシック" pitchFamily="77" charset="-128"/>
            </a:endParaRPr>
          </a:p>
          <a:p>
            <a:pPr eaLnBrk="1" hangingPunct="1">
              <a:lnSpc>
                <a:spcPct val="105000"/>
              </a:lnSpc>
              <a:spcAft>
                <a:spcPct val="20000"/>
              </a:spcAft>
            </a:pPr>
            <a:r>
              <a:rPr lang="en-US" smtClean="0"/>
              <a:t>Awareness of potential anatomic mismatch</a:t>
            </a:r>
          </a:p>
          <a:p>
            <a:pPr lvl="1" eaLnBrk="1" hangingPunct="1">
              <a:spcAft>
                <a:spcPct val="20000"/>
              </a:spcAft>
            </a:pPr>
            <a:r>
              <a:rPr lang="en-US" smtClean="0">
                <a:ea typeface="ＭＳ Ｐゴシック" pitchFamily="77" charset="-128"/>
              </a:rPr>
              <a:t>Large nipple with small baby</a:t>
            </a:r>
          </a:p>
          <a:p>
            <a:pPr lvl="1" eaLnBrk="1" hangingPunct="1">
              <a:spcAft>
                <a:spcPct val="20000"/>
              </a:spcAft>
            </a:pPr>
            <a:r>
              <a:rPr lang="en-US" smtClean="0">
                <a:ea typeface="ＭＳ Ｐゴシック" pitchFamily="77" charset="-128"/>
              </a:rPr>
              <a:t>Perceived problems influence feedings</a:t>
            </a:r>
            <a:endParaRPr lang="en-US" sz="2600" smtClean="0">
              <a:ea typeface="ＭＳ Ｐゴシック" pitchFamily="77" charset="-128"/>
            </a:endParaRPr>
          </a:p>
        </p:txBody>
      </p:sp>
      <p:sp>
        <p:nvSpPr>
          <p:cNvPr id="23556" name="Text Box 4"/>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19, 27</a:t>
            </a:r>
            <a:r>
              <a:rPr lang="en-US"/>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Premie_G"/>
          <p:cNvPicPr>
            <a:picLocks noChangeAspect="1" noChangeArrowheads="1"/>
          </p:cNvPicPr>
          <p:nvPr/>
        </p:nvPicPr>
        <p:blipFill>
          <a:blip r:embed="rId2"/>
          <a:srcRect/>
          <a:stretch>
            <a:fillRect/>
          </a:stretch>
        </p:blipFill>
        <p:spPr bwMode="auto">
          <a:xfrm>
            <a:off x="4856163" y="1700213"/>
            <a:ext cx="4059237" cy="2719387"/>
          </a:xfrm>
          <a:prstGeom prst="rect">
            <a:avLst/>
          </a:prstGeom>
          <a:noFill/>
          <a:ln w="38100">
            <a:solidFill>
              <a:srgbClr val="1B4083"/>
            </a:solidFill>
            <a:miter lim="800000"/>
            <a:headEnd/>
            <a:tailEnd/>
          </a:ln>
        </p:spPr>
      </p:pic>
      <p:pic>
        <p:nvPicPr>
          <p:cNvPr id="25603" name="Picture 3" descr="Premie_F"/>
          <p:cNvPicPr>
            <a:picLocks noChangeAspect="1" noChangeArrowheads="1"/>
          </p:cNvPicPr>
          <p:nvPr/>
        </p:nvPicPr>
        <p:blipFill>
          <a:blip r:embed="rId3"/>
          <a:srcRect/>
          <a:stretch>
            <a:fillRect/>
          </a:stretch>
        </p:blipFill>
        <p:spPr bwMode="auto">
          <a:xfrm>
            <a:off x="457200" y="1704975"/>
            <a:ext cx="4116388" cy="2714625"/>
          </a:xfrm>
          <a:prstGeom prst="rect">
            <a:avLst/>
          </a:prstGeom>
          <a:noFill/>
          <a:ln w="38100">
            <a:solidFill>
              <a:srgbClr val="1B4083"/>
            </a:solidFill>
            <a:miter lim="800000"/>
            <a:headEnd/>
            <a:tailEnd/>
          </a:ln>
        </p:spPr>
      </p:pic>
      <p:sp>
        <p:nvSpPr>
          <p:cNvPr id="25604" name="Text Box 4"/>
          <p:cNvSpPr txBox="1">
            <a:spLocks noChangeArrowheads="1"/>
          </p:cNvSpPr>
          <p:nvPr/>
        </p:nvSpPr>
        <p:spPr bwMode="auto">
          <a:xfrm>
            <a:off x="381000" y="4546600"/>
            <a:ext cx="4648200" cy="1778000"/>
          </a:xfrm>
          <a:prstGeom prst="rect">
            <a:avLst/>
          </a:prstGeom>
          <a:noFill/>
          <a:ln w="9525">
            <a:noFill/>
            <a:miter lim="800000"/>
            <a:headEnd/>
            <a:tailEnd/>
          </a:ln>
        </p:spPr>
        <p:txBody>
          <a:bodyPr anchor="ctr">
            <a:spAutoFit/>
          </a:bodyPr>
          <a:lstStyle/>
          <a:p>
            <a:pPr marL="166688" indent="-166688">
              <a:lnSpc>
                <a:spcPct val="110000"/>
              </a:lnSpc>
            </a:pPr>
            <a:r>
              <a:rPr lang="en-US" sz="2200">
                <a:solidFill>
                  <a:srgbClr val="1B4083"/>
                </a:solidFill>
                <a:latin typeface="Arial Bold" pitchFamily="1" charset="0"/>
              </a:rPr>
              <a:t>Primary Hypoplasia:</a:t>
            </a:r>
            <a:endParaRPr lang="en-US"/>
          </a:p>
          <a:p>
            <a:pPr marL="166688" indent="-166688">
              <a:lnSpc>
                <a:spcPct val="110000"/>
              </a:lnSpc>
            </a:pPr>
            <a:r>
              <a:rPr lang="en-US"/>
              <a:t>- insufficient mammary glandular tissue</a:t>
            </a:r>
          </a:p>
          <a:p>
            <a:pPr marL="166688" indent="-166688">
              <a:lnSpc>
                <a:spcPct val="110000"/>
              </a:lnSpc>
            </a:pPr>
            <a:r>
              <a:rPr lang="en-US"/>
              <a:t>- nulliparous state (adopted infant)</a:t>
            </a:r>
          </a:p>
          <a:p>
            <a:pPr marL="166688" indent="-166688">
              <a:lnSpc>
                <a:spcPct val="110000"/>
              </a:lnSpc>
            </a:pPr>
            <a:r>
              <a:rPr lang="en-US"/>
              <a:t>- unilateral or bilateral breast anomalies</a:t>
            </a:r>
          </a:p>
          <a:p>
            <a:pPr marL="166688" indent="-166688">
              <a:spcBef>
                <a:spcPct val="50000"/>
              </a:spcBef>
            </a:pPr>
            <a:endParaRPr lang="en-US"/>
          </a:p>
        </p:txBody>
      </p:sp>
      <p:sp>
        <p:nvSpPr>
          <p:cNvPr id="25605" name="Text Box 5"/>
          <p:cNvSpPr txBox="1">
            <a:spLocks noChangeArrowheads="1"/>
          </p:cNvSpPr>
          <p:nvPr/>
        </p:nvSpPr>
        <p:spPr bwMode="auto">
          <a:xfrm>
            <a:off x="4876800" y="4541838"/>
            <a:ext cx="3398838" cy="1782762"/>
          </a:xfrm>
          <a:prstGeom prst="rect">
            <a:avLst/>
          </a:prstGeom>
          <a:noFill/>
          <a:ln w="9525">
            <a:noFill/>
            <a:miter lim="800000"/>
            <a:headEnd/>
            <a:tailEnd/>
          </a:ln>
        </p:spPr>
        <p:txBody>
          <a:bodyPr/>
          <a:lstStyle/>
          <a:p>
            <a:pPr>
              <a:lnSpc>
                <a:spcPct val="110000"/>
              </a:lnSpc>
            </a:pPr>
            <a:r>
              <a:rPr lang="en-US" sz="2200">
                <a:solidFill>
                  <a:srgbClr val="1B4083"/>
                </a:solidFill>
                <a:latin typeface="Arial Bold" pitchFamily="1" charset="0"/>
              </a:rPr>
              <a:t>Secondary Displasia:</a:t>
            </a:r>
            <a:endParaRPr lang="en-US"/>
          </a:p>
          <a:p>
            <a:pPr>
              <a:lnSpc>
                <a:spcPct val="110000"/>
              </a:lnSpc>
            </a:pPr>
            <a:r>
              <a:rPr lang="en-US"/>
              <a:t>s/p radiation Rx</a:t>
            </a:r>
          </a:p>
          <a:p>
            <a:pPr>
              <a:lnSpc>
                <a:spcPct val="110000"/>
              </a:lnSpc>
            </a:pPr>
            <a:r>
              <a:rPr lang="en-US"/>
              <a:t>s/p breast surgery</a:t>
            </a:r>
          </a:p>
          <a:p>
            <a:pPr>
              <a:lnSpc>
                <a:spcPct val="110000"/>
              </a:lnSpc>
            </a:pPr>
            <a:r>
              <a:rPr lang="en-US"/>
              <a:t>s/p severe mastitis/abscess</a:t>
            </a:r>
          </a:p>
        </p:txBody>
      </p:sp>
      <p:sp>
        <p:nvSpPr>
          <p:cNvPr id="25606" name="Rectangle 6"/>
          <p:cNvSpPr>
            <a:spLocks noGrp="1" noChangeArrowheads="1"/>
          </p:cNvSpPr>
          <p:nvPr>
            <p:ph type="title"/>
          </p:nvPr>
        </p:nvSpPr>
        <p:spPr>
          <a:xfrm>
            <a:off x="228600" y="655638"/>
            <a:ext cx="8686800" cy="868362"/>
          </a:xfrm>
        </p:spPr>
        <p:txBody>
          <a:bodyPr/>
          <a:lstStyle/>
          <a:p>
            <a:pPr eaLnBrk="1" hangingPunct="1"/>
            <a:r>
              <a:rPr lang="en-US" smtClean="0"/>
              <a:t>Breast Assessment — </a:t>
            </a:r>
            <a:br>
              <a:rPr lang="en-US" smtClean="0"/>
            </a:br>
            <a:r>
              <a:rPr lang="en-US" smtClean="0"/>
              <a:t>Uncommon Conditions</a:t>
            </a:r>
            <a:endParaRPr lang="en-US" sz="2600" smtClean="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304800"/>
            <a:ext cx="8229600" cy="1096963"/>
          </a:xfrm>
        </p:spPr>
        <p:txBody>
          <a:bodyPr/>
          <a:lstStyle/>
          <a:p>
            <a:r>
              <a:rPr lang="en-US" smtClean="0"/>
              <a:t>Breast Injury and Surgery</a:t>
            </a:r>
          </a:p>
        </p:txBody>
      </p:sp>
      <p:sp>
        <p:nvSpPr>
          <p:cNvPr id="26627" name="Rectangle 3"/>
          <p:cNvSpPr>
            <a:spLocks noGrp="1" noChangeArrowheads="1"/>
          </p:cNvSpPr>
          <p:nvPr>
            <p:ph type="body" idx="1"/>
          </p:nvPr>
        </p:nvSpPr>
        <p:spPr>
          <a:xfrm>
            <a:off x="381000" y="1219200"/>
            <a:ext cx="8686800" cy="5410200"/>
          </a:xfrm>
        </p:spPr>
        <p:txBody>
          <a:bodyPr/>
          <a:lstStyle/>
          <a:p>
            <a:r>
              <a:rPr lang="en-US" sz="2000" smtClean="0"/>
              <a:t>Reduction Mammoplasty — likely to have difficulty producing enough milk, especially with periareolar incisions </a:t>
            </a:r>
          </a:p>
          <a:p>
            <a:r>
              <a:rPr lang="en-US" sz="2000" smtClean="0"/>
              <a:t>Augmentation Mammoplasty — compatible with successful breastfeeding</a:t>
            </a:r>
          </a:p>
          <a:p>
            <a:r>
              <a:rPr lang="en-US" sz="2000" smtClean="0"/>
              <a:t>Lumpectomy — may affect breastfeeding if significant nerves </a:t>
            </a:r>
            <a:br>
              <a:rPr lang="en-US" sz="2000" smtClean="0"/>
            </a:br>
            <a:r>
              <a:rPr lang="en-US" sz="2000" smtClean="0"/>
              <a:t>or ducts have been removed</a:t>
            </a:r>
          </a:p>
          <a:p>
            <a:r>
              <a:rPr lang="en-US" sz="2000" smtClean="0"/>
              <a:t>Previous Treatment for Breast Cancer — radiation after lumpectomy may interfere with lactation. Mother can usually breastfeed on an unaffected breast</a:t>
            </a:r>
          </a:p>
          <a:p>
            <a:r>
              <a:rPr lang="en-US" sz="2000" smtClean="0"/>
              <a:t>Trauma and Burns — varies, but many people with severe trauma and burns to the breast have been able to breastfeed with success</a:t>
            </a:r>
          </a:p>
          <a:p>
            <a:r>
              <a:rPr lang="en-US" sz="2000" smtClean="0"/>
              <a:t>Pierced Nipples — not associated with breastfeeding difficulties. Nipple devices should be removed before feeding</a:t>
            </a:r>
            <a:endParaRPr lang="en-US" smtClean="0"/>
          </a:p>
        </p:txBody>
      </p:sp>
      <p:sp>
        <p:nvSpPr>
          <p:cNvPr id="26628" name="Text Box 4"/>
          <p:cNvSpPr txBox="1">
            <a:spLocks noChangeArrowheads="1"/>
          </p:cNvSpPr>
          <p:nvPr/>
        </p:nvSpPr>
        <p:spPr bwMode="auto">
          <a:xfrm>
            <a:off x="381000" y="6248400"/>
            <a:ext cx="1600200" cy="244475"/>
          </a:xfrm>
          <a:prstGeom prst="rect">
            <a:avLst/>
          </a:prstGeom>
          <a:noFill/>
          <a:ln w="9525">
            <a:noFill/>
            <a:miter lim="800000"/>
            <a:headEnd/>
            <a:tailEnd/>
          </a:ln>
        </p:spPr>
        <p:txBody>
          <a:bodyPr>
            <a:spAutoFit/>
          </a:bodyPr>
          <a:lstStyle/>
          <a:p>
            <a:pPr>
              <a:spcBef>
                <a:spcPct val="50000"/>
              </a:spcBef>
            </a:pPr>
            <a:r>
              <a:rPr lang="en-US" sz="1000"/>
              <a:t>Reference 38</a:t>
            </a:r>
            <a:r>
              <a:rPr lang="en-US"/>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457200" y="381000"/>
            <a:ext cx="8229600" cy="960438"/>
          </a:xfrm>
        </p:spPr>
        <p:txBody>
          <a:bodyPr/>
          <a:lstStyle/>
          <a:p>
            <a:pPr eaLnBrk="1" hangingPunct="1"/>
            <a:r>
              <a:rPr lang="en-US" smtClean="0"/>
              <a:t>Disorganized Suckle</a:t>
            </a:r>
          </a:p>
        </p:txBody>
      </p:sp>
      <p:sp>
        <p:nvSpPr>
          <p:cNvPr id="28675" name="Rectangle 3"/>
          <p:cNvSpPr>
            <a:spLocks noGrp="1" noChangeArrowheads="1"/>
          </p:cNvSpPr>
          <p:nvPr>
            <p:ph type="body" idx="4294967295"/>
          </p:nvPr>
        </p:nvSpPr>
        <p:spPr>
          <a:xfrm>
            <a:off x="381000" y="1646238"/>
            <a:ext cx="8229600" cy="4525962"/>
          </a:xfrm>
        </p:spPr>
        <p:txBody>
          <a:bodyPr/>
          <a:lstStyle/>
          <a:p>
            <a:pPr eaLnBrk="1" hangingPunct="1"/>
            <a:r>
              <a:rPr lang="en-US" smtClean="0"/>
              <a:t>Term babies have because:</a:t>
            </a:r>
            <a:endParaRPr lang="en-US" sz="2600" smtClean="0"/>
          </a:p>
          <a:p>
            <a:pPr lvl="1" eaLnBrk="1" hangingPunct="1"/>
            <a:r>
              <a:rPr lang="en-US" smtClean="0">
                <a:ea typeface="ＭＳ Ｐゴシック" pitchFamily="77" charset="-128"/>
              </a:rPr>
              <a:t>Coordination problems</a:t>
            </a:r>
          </a:p>
          <a:p>
            <a:pPr lvl="1" eaLnBrk="1" hangingPunct="1"/>
            <a:r>
              <a:rPr lang="en-US" smtClean="0">
                <a:ea typeface="ＭＳ Ｐゴシック" pitchFamily="77" charset="-128"/>
              </a:rPr>
              <a:t>Hypotonia</a:t>
            </a:r>
          </a:p>
          <a:p>
            <a:pPr lvl="1" eaLnBrk="1" hangingPunct="1"/>
            <a:r>
              <a:rPr lang="en-US" smtClean="0">
                <a:ea typeface="ＭＳ Ｐゴシック" pitchFamily="77" charset="-128"/>
              </a:rPr>
              <a:t>Hypertonia</a:t>
            </a:r>
          </a:p>
          <a:p>
            <a:pPr eaLnBrk="1" hangingPunct="1">
              <a:lnSpc>
                <a:spcPct val="170000"/>
              </a:lnSpc>
            </a:pPr>
            <a:r>
              <a:rPr lang="en-US" smtClean="0"/>
              <a:t>Preterm babies may have:</a:t>
            </a:r>
          </a:p>
          <a:p>
            <a:pPr lvl="1" eaLnBrk="1" hangingPunct="1"/>
            <a:r>
              <a:rPr lang="en-US" smtClean="0">
                <a:ea typeface="ＭＳ Ｐゴシック" pitchFamily="77" charset="-128"/>
              </a:rPr>
              <a:t>Neurologic immaturity</a:t>
            </a:r>
          </a:p>
          <a:p>
            <a:pPr lvl="1" eaLnBrk="1" hangingPunct="1"/>
            <a:r>
              <a:rPr lang="en-US" smtClean="0">
                <a:ea typeface="ＭＳ Ｐゴシック" pitchFamily="77" charset="-128"/>
              </a:rPr>
              <a:t>Disorganized sucking excessive external stimulation</a:t>
            </a:r>
          </a:p>
          <a:p>
            <a:pPr lvl="1" eaLnBrk="1" hangingPunct="1"/>
            <a:r>
              <a:rPr lang="en-US" smtClean="0">
                <a:ea typeface="ＭＳ Ｐゴシック" pitchFamily="77" charset="-128"/>
              </a:rPr>
              <a:t>Weaker muscles in mouth and tongue</a:t>
            </a:r>
          </a:p>
          <a:p>
            <a:pPr lvl="1" eaLnBrk="1" hangingPunct="1"/>
            <a:endParaRPr lang="en-US" smtClean="0">
              <a:ea typeface="ＭＳ Ｐゴシック" pitchFamily="77"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Grp="1" noChangeArrowheads="1"/>
          </p:cNvSpPr>
          <p:nvPr>
            <p:ph type="title" idx="4294967295"/>
          </p:nvPr>
        </p:nvSpPr>
        <p:spPr>
          <a:xfrm>
            <a:off x="457200" y="438150"/>
            <a:ext cx="8229600" cy="868363"/>
          </a:xfrm>
        </p:spPr>
        <p:txBody>
          <a:bodyPr/>
          <a:lstStyle/>
          <a:p>
            <a:pPr eaLnBrk="1" hangingPunct="1"/>
            <a:r>
              <a:rPr lang="en-US" smtClean="0"/>
              <a:t>Suckle Problems: Ankyloglossia</a:t>
            </a:r>
          </a:p>
        </p:txBody>
      </p:sp>
      <p:sp>
        <p:nvSpPr>
          <p:cNvPr id="30723" name="Rectangle 6"/>
          <p:cNvSpPr>
            <a:spLocks noGrp="1" noChangeArrowheads="1"/>
          </p:cNvSpPr>
          <p:nvPr>
            <p:ph type="body" idx="4294967295"/>
          </p:nvPr>
        </p:nvSpPr>
        <p:spPr>
          <a:xfrm>
            <a:off x="381000" y="1474788"/>
            <a:ext cx="8483600" cy="5383212"/>
          </a:xfrm>
        </p:spPr>
        <p:txBody>
          <a:bodyPr/>
          <a:lstStyle/>
          <a:p>
            <a:pPr eaLnBrk="1" hangingPunct="1">
              <a:lnSpc>
                <a:spcPct val="140000"/>
              </a:lnSpc>
            </a:pPr>
            <a:r>
              <a:rPr lang="en-US" smtClean="0"/>
              <a:t>Presents as ineffective latch or nipple pain</a:t>
            </a:r>
          </a:p>
          <a:p>
            <a:pPr eaLnBrk="1" hangingPunct="1">
              <a:lnSpc>
                <a:spcPct val="140000"/>
              </a:lnSpc>
            </a:pPr>
            <a:r>
              <a:rPr lang="en-US" smtClean="0"/>
              <a:t>Lactation specialist consult if possible</a:t>
            </a:r>
          </a:p>
          <a:p>
            <a:pPr eaLnBrk="1" hangingPunct="1">
              <a:lnSpc>
                <a:spcPct val="140000"/>
              </a:lnSpc>
            </a:pPr>
            <a:r>
              <a:rPr lang="en-US" smtClean="0"/>
              <a:t>Assessment by Hazelbaker Tool </a:t>
            </a:r>
          </a:p>
          <a:p>
            <a:pPr eaLnBrk="1" hangingPunct="1">
              <a:lnSpc>
                <a:spcPct val="140000"/>
              </a:lnSpc>
            </a:pPr>
            <a:r>
              <a:rPr lang="en-US" smtClean="0"/>
              <a:t>Significant ankyloglossia when:</a:t>
            </a:r>
          </a:p>
          <a:p>
            <a:pPr lvl="1" eaLnBrk="1" hangingPunct="1">
              <a:lnSpc>
                <a:spcPct val="140000"/>
              </a:lnSpc>
            </a:pPr>
            <a:r>
              <a:rPr lang="en-US" smtClean="0">
                <a:ea typeface="ＭＳ Ｐゴシック" pitchFamily="77" charset="-128"/>
              </a:rPr>
              <a:t>Appearance score </a:t>
            </a:r>
            <a:r>
              <a:rPr lang="en-US" u="sng" smtClean="0">
                <a:ea typeface="ＭＳ Ｐゴシック" pitchFamily="77" charset="-128"/>
              </a:rPr>
              <a:t>&lt;</a:t>
            </a:r>
            <a:r>
              <a:rPr lang="en-US" smtClean="0">
                <a:ea typeface="ＭＳ Ｐゴシック" pitchFamily="77" charset="-128"/>
              </a:rPr>
              <a:t> 8 </a:t>
            </a:r>
            <a:r>
              <a:rPr lang="en-US" u="sng" smtClean="0">
                <a:ea typeface="ＭＳ Ｐゴシック" pitchFamily="77" charset="-128"/>
              </a:rPr>
              <a:t>and</a:t>
            </a:r>
            <a:r>
              <a:rPr lang="en-US" smtClean="0">
                <a:ea typeface="ＭＳ Ｐゴシック" pitchFamily="77" charset="-128"/>
              </a:rPr>
              <a:t> Function score </a:t>
            </a:r>
            <a:r>
              <a:rPr lang="en-US" u="sng" smtClean="0">
                <a:ea typeface="ＭＳ Ｐゴシック" pitchFamily="77" charset="-128"/>
              </a:rPr>
              <a:t>&lt;</a:t>
            </a:r>
            <a:r>
              <a:rPr lang="en-US" smtClean="0">
                <a:ea typeface="ＭＳ Ｐゴシック" pitchFamily="77" charset="-128"/>
              </a:rPr>
              <a:t> 11</a:t>
            </a:r>
          </a:p>
          <a:p>
            <a:pPr eaLnBrk="1" hangingPunct="1">
              <a:lnSpc>
                <a:spcPct val="140000"/>
              </a:lnSpc>
            </a:pPr>
            <a:r>
              <a:rPr lang="en-US" smtClean="0"/>
              <a:t>Attention to changing position on breast</a:t>
            </a:r>
          </a:p>
          <a:p>
            <a:pPr eaLnBrk="1" hangingPunct="1">
              <a:lnSpc>
                <a:spcPct val="140000"/>
              </a:lnSpc>
            </a:pPr>
            <a:r>
              <a:rPr lang="en-US" smtClean="0"/>
              <a:t>Care of mother’s nipples to prevent injuries</a:t>
            </a:r>
          </a:p>
          <a:p>
            <a:pPr lvl="1" eaLnBrk="1" hangingPunct="1"/>
            <a:endParaRPr lang="en-US" sz="1800" smtClean="0">
              <a:ea typeface="ＭＳ Ｐゴシック" pitchFamily="77"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2207</TotalTime>
  <Words>6476</Words>
  <Application>Microsoft Office PowerPoint</Application>
  <PresentationFormat>On-screen Show (4:3)</PresentationFormat>
  <Paragraphs>743</Paragraphs>
  <Slides>47</Slides>
  <Notes>37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47</vt:i4>
      </vt:variant>
    </vt:vector>
  </HeadingPairs>
  <TitlesOfParts>
    <vt:vector size="56" baseType="lpstr">
      <vt:lpstr>Arial</vt:lpstr>
      <vt:lpstr>ＭＳ Ｐゴシック</vt:lpstr>
      <vt:lpstr>Arial Black</vt:lpstr>
      <vt:lpstr>Arial Bold</vt:lpstr>
      <vt:lpstr>Times</vt:lpstr>
      <vt:lpstr>Calibri</vt:lpstr>
      <vt:lpstr>Times New Roman</vt:lpstr>
      <vt:lpstr>Wingdings</vt:lpstr>
      <vt:lpstr>Default Design</vt:lpstr>
      <vt:lpstr>Slide 1</vt:lpstr>
      <vt:lpstr>Breastfeeding Assessment</vt:lpstr>
      <vt:lpstr>Objectives</vt:lpstr>
      <vt:lpstr>Assessment of Newborn Oral Cavity</vt:lpstr>
      <vt:lpstr>Assessment of Breasts</vt:lpstr>
      <vt:lpstr>Breast Assessment —  Uncommon Conditions</vt:lpstr>
      <vt:lpstr>Breast Injury and Surgery</vt:lpstr>
      <vt:lpstr>Disorganized Suckle</vt:lpstr>
      <vt:lpstr>Suckle Problems: Ankyloglossia</vt:lpstr>
      <vt:lpstr>Reliability of Assessment</vt:lpstr>
      <vt:lpstr>Frenulotomy Studies</vt:lpstr>
      <vt:lpstr>Breastfeeding and  Hyperbilirubinemia: Guidelines</vt:lpstr>
      <vt:lpstr>Breastfeeding Preterm or Late Preterm Infants and Hyperbilirubinemia</vt:lpstr>
      <vt:lpstr>Management for Early Jaundice in Breastfeeding Infants</vt:lpstr>
      <vt:lpstr>Management of Breastmilk Jaundice</vt:lpstr>
      <vt:lpstr>Summary for Early Detection of Risk for Hyperbilirubinemia</vt:lpstr>
      <vt:lpstr>Assessment of Milk Sufficiency</vt:lpstr>
      <vt:lpstr>Assessment for Slow Weight Gain Versus Failure To Thrive</vt:lpstr>
      <vt:lpstr>Test-weighing To Assess Nutritive Breastfeeds in Failure To Thrive Infant</vt:lpstr>
      <vt:lpstr>Dehydration and Breastfeeding</vt:lpstr>
      <vt:lpstr>Management of Dehydration Associated with Breastfeeding Problems</vt:lpstr>
      <vt:lpstr>Lactogenesis II</vt:lpstr>
      <vt:lpstr>Problems with Lactogenesis II</vt:lpstr>
      <vt:lpstr>Causes of Delayed Lactogenesis II</vt:lpstr>
      <vt:lpstr>Causes of Failed Lactogenesis II</vt:lpstr>
      <vt:lpstr>Galactagogues</vt:lpstr>
      <vt:lpstr>Galactagogues</vt:lpstr>
      <vt:lpstr>Metoclopramide </vt:lpstr>
      <vt:lpstr>Excess Milk Supply</vt:lpstr>
      <vt:lpstr>Management of Excess Milk Supply</vt:lpstr>
      <vt:lpstr>Plugged Ducts</vt:lpstr>
      <vt:lpstr>Mastitis</vt:lpstr>
      <vt:lpstr>Mastitis — History and  Physical Exam</vt:lpstr>
      <vt:lpstr>Mastitis Treatment</vt:lpstr>
      <vt:lpstr>Breast Abscess</vt:lpstr>
      <vt:lpstr>Methicillin Resistant Staph Aureus and Breast Abscess in Lactating Women</vt:lpstr>
      <vt:lpstr>Nipple Candidal Infections</vt:lpstr>
      <vt:lpstr>Causes of Nipple Candida</vt:lpstr>
      <vt:lpstr>Treatment of Candidal Nipple Infections — General</vt:lpstr>
      <vt:lpstr>Treatment of Candidal Nipple Infections — Other Options</vt:lpstr>
      <vt:lpstr>Correlation Between Breast Symptoms and Candida in Breast Milk Cultures</vt:lpstr>
      <vt:lpstr>Ductal Yeast Infection</vt:lpstr>
      <vt:lpstr>Treatment of Ductal Yeast Infection</vt:lpstr>
      <vt:lpstr>Summary: Breastfeeding Problems </vt:lpstr>
      <vt:lpstr>References</vt:lpstr>
      <vt:lpstr>References </vt:lpstr>
      <vt:lpstr>References</vt:lpstr>
    </vt:vector>
  </TitlesOfParts>
  <Company>aap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Management of Common Breastfeeding Problems</dc:title>
  <dc:creator>LBarone</dc:creator>
  <cp:lastModifiedBy>HCMARTINEZ</cp:lastModifiedBy>
  <cp:revision>78</cp:revision>
  <cp:lastPrinted>2008-12-19T19:24:55Z</cp:lastPrinted>
  <dcterms:created xsi:type="dcterms:W3CDTF">2009-01-16T01:28:02Z</dcterms:created>
  <dcterms:modified xsi:type="dcterms:W3CDTF">2011-01-19T00:39:17Z</dcterms:modified>
</cp:coreProperties>
</file>